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5" r:id="rId2"/>
    <p:sldId id="311" r:id="rId3"/>
    <p:sldId id="312" r:id="rId4"/>
    <p:sldId id="313" r:id="rId5"/>
    <p:sldId id="315" r:id="rId6"/>
    <p:sldId id="319" r:id="rId7"/>
    <p:sldId id="318" r:id="rId8"/>
    <p:sldId id="317" r:id="rId9"/>
    <p:sldId id="316" r:id="rId10"/>
    <p:sldId id="314" r:id="rId11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2" autoAdjust="0"/>
    <p:restoredTop sz="94660"/>
  </p:normalViewPr>
  <p:slideViewPr>
    <p:cSldViewPr snapToGrid="0">
      <p:cViewPr varScale="1">
        <p:scale>
          <a:sx n="86" d="100"/>
          <a:sy n="86" d="100"/>
        </p:scale>
        <p:origin x="27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3B1E-60DC-469D-A162-7275183ABE73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5BF3-FD24-4982-927A-F612340E90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4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3B1E-60DC-469D-A162-7275183ABE73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5BF3-FD24-4982-927A-F612340E90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71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3B1E-60DC-469D-A162-7275183ABE73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5BF3-FD24-4982-927A-F612340E90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79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3B1E-60DC-469D-A162-7275183ABE73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5BF3-FD24-4982-927A-F612340E90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79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3B1E-60DC-469D-A162-7275183ABE73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5BF3-FD24-4982-927A-F612340E90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24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3B1E-60DC-469D-A162-7275183ABE73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5BF3-FD24-4982-927A-F612340E90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99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3B1E-60DC-469D-A162-7275183ABE73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5BF3-FD24-4982-927A-F612340E90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86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3B1E-60DC-469D-A162-7275183ABE73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5BF3-FD24-4982-927A-F612340E90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73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3B1E-60DC-469D-A162-7275183ABE73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5BF3-FD24-4982-927A-F612340E90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77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3B1E-60DC-469D-A162-7275183ABE73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5BF3-FD24-4982-927A-F612340E90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43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3B1E-60DC-469D-A162-7275183ABE73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5BF3-FD24-4982-927A-F612340E90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36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3B1E-60DC-469D-A162-7275183ABE73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45BF3-FD24-4982-927A-F612340E90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79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t/vectors/morcegos-voar-voo-dia-das-bruxas-42379/" TargetMode="External"/><Relationship Id="rId13" Type="http://schemas.openxmlformats.org/officeDocument/2006/relationships/hyperlink" Target="http://wwwraelorg.blog110.fc2.com/page-4.html" TargetMode="External"/><Relationship Id="rId3" Type="http://schemas.openxmlformats.org/officeDocument/2006/relationships/hyperlink" Target="http://gahag.net/011756-halloween-moon-bat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20.jpg"/><Relationship Id="rId17" Type="http://schemas.openxmlformats.org/officeDocument/2006/relationships/hyperlink" Target="http://gahag.net/001025-kendama-toy/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gsilh.com/ja/image/151366.html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5.svg"/><Relationship Id="rId15" Type="http://schemas.openxmlformats.org/officeDocument/2006/relationships/hyperlink" Target="https://publicdomainq.net/yoga-woman-girl-0007125/" TargetMode="External"/><Relationship Id="rId10" Type="http://schemas.openxmlformats.org/officeDocument/2006/relationships/hyperlink" Target="https://www.sasagawa-brand.co.jp/tada/detail.php?id=1336&amp;cid=4&amp;cid2=16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t/vectors/morcegos-voar-voo-dia-das-bruxas-42379/" TargetMode="External"/><Relationship Id="rId13" Type="http://schemas.openxmlformats.org/officeDocument/2006/relationships/image" Target="../media/image8.jpeg"/><Relationship Id="rId3" Type="http://schemas.openxmlformats.org/officeDocument/2006/relationships/hyperlink" Target="http://gahag.net/011756-halloween-moon-bat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gsilh.com/ja/image/151366.html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5.svg"/><Relationship Id="rId15" Type="http://schemas.openxmlformats.org/officeDocument/2006/relationships/image" Target="../media/image9.png"/><Relationship Id="rId10" Type="http://schemas.openxmlformats.org/officeDocument/2006/relationships/hyperlink" Target="https://www.sasagawa-brand.co.jp/tada/detail.php?id=1336&amp;cid=4&amp;cid2=16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hyperlink" Target="http://www.hvsoper.com/show/e/03839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t/vectors/morcegos-voar-voo-dia-das-bruxas-42379/" TargetMode="External"/><Relationship Id="rId13" Type="http://schemas.openxmlformats.org/officeDocument/2006/relationships/hyperlink" Target="https://publicdomainq.net/three-books-0004264/" TargetMode="External"/><Relationship Id="rId3" Type="http://schemas.openxmlformats.org/officeDocument/2006/relationships/hyperlink" Target="http://gahag.net/011756-halloween-moon-bat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openxmlformats.org/officeDocument/2006/relationships/hyperlink" Target="https://pixabay.com/ja/vectors/dvd%E3%83%AA%E3%83%BC-%E3%83%A0%E3%83%BC%E3%83%93%E3%83%BC-%E3%83%87%E3%82%A3%E3%82%B9%E3%82%AF-2806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gsilh.com/ja/image/151366.html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5.svg"/><Relationship Id="rId15" Type="http://schemas.openxmlformats.org/officeDocument/2006/relationships/image" Target="../media/image12.png"/><Relationship Id="rId10" Type="http://schemas.openxmlformats.org/officeDocument/2006/relationships/hyperlink" Target="https://www.sasagawa-brand.co.jp/tada/detail.php?id=1336&amp;cid=4&amp;cid2=16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hyperlink" Target="https://www.sasagawa-brand.co.jp/tada/detail.php?id=1336&amp;cid=4&amp;cid2=16" TargetMode="External"/><Relationship Id="rId3" Type="http://schemas.openxmlformats.org/officeDocument/2006/relationships/hyperlink" Target="http://gahag.net/011756-halloween-moon-bat/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gsilh.com/ja/image/151366.html" TargetMode="External"/><Relationship Id="rId11" Type="http://schemas.openxmlformats.org/officeDocument/2006/relationships/hyperlink" Target="https://pixabay.com/pt/vectors/morcegos-voar-voo-dia-das-bruxas-42379/" TargetMode="External"/><Relationship Id="rId5" Type="http://schemas.openxmlformats.org/officeDocument/2006/relationships/image" Target="../media/image5.sv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t/vectors/morcegos-voar-voo-dia-das-bruxas-42379/" TargetMode="External"/><Relationship Id="rId13" Type="http://schemas.openxmlformats.org/officeDocument/2006/relationships/hyperlink" Target="http://www.irasutoya.com/2013/04/blog-post_6.html" TargetMode="External"/><Relationship Id="rId3" Type="http://schemas.openxmlformats.org/officeDocument/2006/relationships/hyperlink" Target="http://gahag.net/011756-halloween-moon-bat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hyperlink" Target="http://www.hvsoper.com/show/e/038392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gsilh.com/ja/image/151366.html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5.svg"/><Relationship Id="rId15" Type="http://schemas.openxmlformats.org/officeDocument/2006/relationships/hyperlink" Target="https://pixabay.com/ja/vectors/dvd%E3%83%AA%E3%83%BC-%E3%83%A0%E3%83%BC%E3%83%93%E3%83%BC-%E3%83%87%E3%82%A3%E3%82%B9%E3%82%AF-28066/" TargetMode="External"/><Relationship Id="rId10" Type="http://schemas.openxmlformats.org/officeDocument/2006/relationships/hyperlink" Target="https://www.sasagawa-brand.co.jp/tada/detail.php?id=1336&amp;cid=4&amp;cid2=16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t/vectors/morcegos-voar-voo-dia-das-bruxas-42379/" TargetMode="External"/><Relationship Id="rId13" Type="http://schemas.openxmlformats.org/officeDocument/2006/relationships/hyperlink" Target="http://www.irasutoya.com/2013/04/blog-post_6.html" TargetMode="External"/><Relationship Id="rId3" Type="http://schemas.openxmlformats.org/officeDocument/2006/relationships/hyperlink" Target="http://gahag.net/011756-halloween-moon-bat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hyperlink" Target="https://pixabay.com/ja/vectors/dvd%E3%83%AA%E3%83%BC-%E3%83%A0%E3%83%BC%E3%83%93%E3%83%BC-%E3%83%87%E3%82%A3%E3%82%B9%E3%82%AF-28066/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gsilh.com/ja/image/151366.html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5.svg"/><Relationship Id="rId15" Type="http://schemas.openxmlformats.org/officeDocument/2006/relationships/hyperlink" Target="http://www.hvsoper.com/show/e/038392" TargetMode="External"/><Relationship Id="rId10" Type="http://schemas.openxmlformats.org/officeDocument/2006/relationships/hyperlink" Target="https://www.sasagawa-brand.co.jp/tada/detail.php?id=1336&amp;cid=4&amp;cid2=16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t/vectors/morcegos-voar-voo-dia-das-bruxas-42379/" TargetMode="External"/><Relationship Id="rId13" Type="http://schemas.openxmlformats.org/officeDocument/2006/relationships/hyperlink" Target="https://pixabay.com/ja/vectors/dvd%E3%83%AA%E3%83%BC-%E3%83%A0%E3%83%BC%E3%83%93%E3%83%BC-%E3%83%87%E3%82%A3%E3%82%B9%E3%82%AF-28066/" TargetMode="External"/><Relationship Id="rId3" Type="http://schemas.openxmlformats.org/officeDocument/2006/relationships/hyperlink" Target="http://gahag.net/011756-halloween-moon-bat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hyperlink" Target="https://publicdomainq.net/three-books-0004264/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gsilh.com/ja/image/151366.html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5.svg"/><Relationship Id="rId15" Type="http://schemas.openxmlformats.org/officeDocument/2006/relationships/hyperlink" Target="http://www.irasutoya.com/2013/04/blog-post_6.html" TargetMode="External"/><Relationship Id="rId10" Type="http://schemas.openxmlformats.org/officeDocument/2006/relationships/hyperlink" Target="https://www.sasagawa-brand.co.jp/tada/detail.php?id=1336&amp;cid=4&amp;cid2=16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publicdomainq.net/yoga-woman-girl-0007125/" TargetMode="External"/><Relationship Id="rId3" Type="http://schemas.openxmlformats.org/officeDocument/2006/relationships/hyperlink" Target="http://gahag.net/011756-halloween-moon-bat/" TargetMode="External"/><Relationship Id="rId7" Type="http://schemas.openxmlformats.org/officeDocument/2006/relationships/hyperlink" Target="https://svgsilh.com/ja/image/151366.html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hyperlink" Target="https://www.sasagawa-brand.co.jp/tada/detail.php?id=1336&amp;cid=4&amp;cid2=16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s://pixabay.com/ja/vectors/dvd%E3%83%AA%E3%83%BC-%E3%83%A0%E3%83%BC%E3%83%93%E3%83%BC-%E3%83%87%E3%82%A3%E3%82%B9%E3%82%AF-28066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s://pixabay.com/pt/vectors/morcegos-voar-voo-dia-das-bruxas-42379/" TargetMode="External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t/vectors/morcegos-voar-voo-dia-das-bruxas-42379/" TargetMode="External"/><Relationship Id="rId13" Type="http://schemas.openxmlformats.org/officeDocument/2006/relationships/hyperlink" Target="https://publicdomainq.net/yoga-woman-girl-0007125/" TargetMode="External"/><Relationship Id="rId3" Type="http://schemas.openxmlformats.org/officeDocument/2006/relationships/hyperlink" Target="http://gahag.net/011756-halloween-moon-bat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gsilh.com/ja/image/151366.html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5.svg"/><Relationship Id="rId15" Type="http://schemas.openxmlformats.org/officeDocument/2006/relationships/hyperlink" Target="https://pixabay.com/ja/vectors/dvd%E3%83%AA%E3%83%BC-%E3%83%A0%E3%83%BC%E3%83%93%E3%83%BC-%E3%83%87%E3%82%A3%E3%82%B9%E3%82%AF-28066/" TargetMode="External"/><Relationship Id="rId10" Type="http://schemas.openxmlformats.org/officeDocument/2006/relationships/hyperlink" Target="https://www.sasagawa-brand.co.jp/tada/detail.php?id=1336&amp;cid=4&amp;cid2=16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40FB66E-680F-0C10-E527-66164CB1B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92" y="305314"/>
            <a:ext cx="1329043" cy="512108"/>
          </a:xfrm>
          <a:prstGeom prst="rect">
            <a:avLst/>
          </a:prstGeom>
        </p:spPr>
      </p:pic>
      <p:pic>
        <p:nvPicPr>
          <p:cNvPr id="5" name="図 4" descr="http://www.qrcodeblog.com/date/qrcgi/perl/qr_img.cgi?d=http%3A%2F%2Fwww.nissin-assist.co.jp%2Fhoukago%2F&amp;e=H&amp;v=0&amp;s=2">
            <a:extLst>
              <a:ext uri="{FF2B5EF4-FFF2-40B4-BE49-F238E27FC236}">
                <a16:creationId xmlns:a16="http://schemas.microsoft.com/office/drawing/2014/main" id="{E228EC3A-BCF1-3107-6B70-DFFD4D535D9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435" y="305314"/>
            <a:ext cx="646842" cy="5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53C516-9FDD-B39C-E394-DFE9B484B00E}"/>
              </a:ext>
            </a:extLst>
          </p:cNvPr>
          <p:cNvSpPr txBox="1"/>
          <p:nvPr/>
        </p:nvSpPr>
        <p:spPr>
          <a:xfrm>
            <a:off x="94746" y="1016221"/>
            <a:ext cx="1746334" cy="563905"/>
          </a:xfrm>
          <a:prstGeom prst="rect">
            <a:avLst/>
          </a:prstGeom>
          <a:noFill/>
          <a:ln w="57150" cmpd="dbl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～お問い合わせ先～</a:t>
            </a:r>
            <a:endParaRPr kumimoji="0" lang="ja-JP" altLang="en-US" sz="105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ひがし</a:t>
            </a:r>
            <a:r>
              <a:rPr kumimoji="0" lang="ja-JP" altLang="en-US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放課後子ども教室</a:t>
            </a:r>
            <a:endParaRPr kumimoji="0" lang="ja-JP" altLang="en-US" sz="11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0" 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080-</a:t>
            </a:r>
            <a:r>
              <a:rPr kumimoji="0" lang="en-US" altLang="ja-JP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6984</a:t>
            </a:r>
            <a:r>
              <a:rPr kumimoji="0" 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kumimoji="0" lang="en-US" altLang="ja-JP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5453</a:t>
            </a:r>
            <a:r>
              <a:rPr kumimoji="0" lang="ja-JP" altLang="en-US" sz="7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0" lang="ja-JP" altLang="en-US" sz="9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 descr="http://www.qrcodeblog.com/date/qrcgi/perl/qr_img.cgi?d=http%3A%2F%2Fwww.nissin-assist.co.jp%2Fhoukago%2F&amp;e=H&amp;v=0&amp;s=2">
            <a:extLst>
              <a:ext uri="{FF2B5EF4-FFF2-40B4-BE49-F238E27FC236}">
                <a16:creationId xmlns:a16="http://schemas.microsoft.com/office/drawing/2014/main" id="{BCE6836B-D291-7E60-FE85-B12E511358D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90" y="935711"/>
            <a:ext cx="589287" cy="6209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91609DF0-D000-601F-6E07-387F88815936}"/>
              </a:ext>
            </a:extLst>
          </p:cNvPr>
          <p:cNvSpPr txBox="1"/>
          <p:nvPr/>
        </p:nvSpPr>
        <p:spPr>
          <a:xfrm>
            <a:off x="94746" y="1674948"/>
            <a:ext cx="1746334" cy="563905"/>
          </a:xfrm>
          <a:prstGeom prst="rect">
            <a:avLst/>
          </a:prstGeom>
          <a:noFill/>
          <a:ln w="57150" cmpd="dbl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～お問い合わせ先～</a:t>
            </a:r>
            <a:endParaRPr kumimoji="0" lang="ja-JP" altLang="en-US" sz="105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きた</a:t>
            </a:r>
            <a:r>
              <a:rPr kumimoji="0" lang="ja-JP" altLang="en-US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放課後子ども教室</a:t>
            </a:r>
            <a:endParaRPr kumimoji="0" lang="ja-JP" altLang="en-US" sz="11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0" 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080-</a:t>
            </a:r>
            <a:r>
              <a:rPr kumimoji="0" lang="en-US" altLang="ja-JP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6984</a:t>
            </a:r>
            <a:r>
              <a:rPr kumimoji="0" 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kumimoji="0" lang="en-US" altLang="ja-JP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5453</a:t>
            </a:r>
            <a:r>
              <a:rPr kumimoji="0" lang="ja-JP" altLang="en-US" sz="7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0" lang="ja-JP" altLang="en-US" sz="9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 descr="http://www.qrcodeblog.com/date/qrcgi/perl/qr_img.cgi?d=http%3A%2F%2Fwww.nissin-assist.co.jp%2Fhoukago%2F&amp;e=H&amp;v=0&amp;s=2">
            <a:extLst>
              <a:ext uri="{FF2B5EF4-FFF2-40B4-BE49-F238E27FC236}">
                <a16:creationId xmlns:a16="http://schemas.microsoft.com/office/drawing/2014/main" id="{88C3BB30-9EFA-A28F-DF51-6379B80B84B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435" y="1588081"/>
            <a:ext cx="717171" cy="6507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テキスト ボックス 5">
            <a:extLst>
              <a:ext uri="{FF2B5EF4-FFF2-40B4-BE49-F238E27FC236}">
                <a16:creationId xmlns:a16="http://schemas.microsoft.com/office/drawing/2014/main" id="{B39D013F-6173-B6D2-2FD8-57E7CB1CA5AF}"/>
              </a:ext>
            </a:extLst>
          </p:cNvPr>
          <p:cNvSpPr txBox="1"/>
          <p:nvPr/>
        </p:nvSpPr>
        <p:spPr>
          <a:xfrm>
            <a:off x="94746" y="2320259"/>
            <a:ext cx="1746334" cy="563905"/>
          </a:xfrm>
          <a:prstGeom prst="rect">
            <a:avLst/>
          </a:prstGeom>
          <a:noFill/>
          <a:ln w="57150" cmpd="dbl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～お問い合わせ先～</a:t>
            </a:r>
            <a:endParaRPr kumimoji="0" lang="ja-JP" altLang="en-US" sz="105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みなみ</a:t>
            </a:r>
            <a:r>
              <a:rPr kumimoji="0" lang="ja-JP" altLang="en-US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放課後子ども教室</a:t>
            </a:r>
            <a:endParaRPr kumimoji="0" lang="ja-JP" altLang="en-US" sz="11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0" 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080-</a:t>
            </a:r>
            <a:r>
              <a:rPr kumimoji="0" lang="en-US" altLang="ja-JP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6984</a:t>
            </a:r>
            <a:r>
              <a:rPr kumimoji="0" 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kumimoji="0" lang="en-US" altLang="ja-JP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5453</a:t>
            </a:r>
            <a:r>
              <a:rPr kumimoji="0" lang="ja-JP" altLang="en-US" sz="7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0" lang="ja-JP" altLang="en-US" sz="9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1" name="図 10" descr="http://www.qrcodeblog.com/date/qrcgi/perl/qr_img.cgi?d=http%3A%2F%2Fwww.nissin-assist.co.jp%2Fhoukago%2F&amp;e=H&amp;v=0&amp;s=2">
            <a:extLst>
              <a:ext uri="{FF2B5EF4-FFF2-40B4-BE49-F238E27FC236}">
                <a16:creationId xmlns:a16="http://schemas.microsoft.com/office/drawing/2014/main" id="{7C755276-37F3-571B-60B1-F7D1DFCEC02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435" y="2320259"/>
            <a:ext cx="717171" cy="62656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テキスト ボックス 5">
            <a:extLst>
              <a:ext uri="{FF2B5EF4-FFF2-40B4-BE49-F238E27FC236}">
                <a16:creationId xmlns:a16="http://schemas.microsoft.com/office/drawing/2014/main" id="{48D6140D-4C1C-3BFD-608E-04EFB9542BCA}"/>
              </a:ext>
            </a:extLst>
          </p:cNvPr>
          <p:cNvSpPr txBox="1"/>
          <p:nvPr/>
        </p:nvSpPr>
        <p:spPr>
          <a:xfrm>
            <a:off x="106440" y="3028226"/>
            <a:ext cx="1734640" cy="490805"/>
          </a:xfrm>
          <a:prstGeom prst="rect">
            <a:avLst/>
          </a:prstGeom>
          <a:noFill/>
          <a:ln w="57150" cmpd="dbl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800" b="1" kern="1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お問い合わせ先</a:t>
            </a:r>
            <a:endParaRPr lang="ja-JP" sz="1000" b="1" kern="1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Aft>
                <a:spcPts val="0"/>
              </a:spcAft>
            </a:pPr>
            <a:r>
              <a:rPr lang="ja-JP" altLang="en-US" sz="900" b="1" kern="1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あいのやま</a:t>
            </a:r>
            <a:r>
              <a:rPr lang="ja-JP" sz="900" b="1" kern="1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放課後子ども教室</a:t>
            </a:r>
            <a:endParaRPr lang="ja-JP" sz="1050" b="1" kern="1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Aft>
                <a:spcPts val="0"/>
              </a:spcAft>
            </a:pPr>
            <a:r>
              <a:rPr lang="ja-JP" sz="700" b="1" kern="1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sz="700" b="1" kern="1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080-</a:t>
            </a:r>
            <a:r>
              <a:rPr lang="en-US" altLang="ja-JP" sz="700" b="1" kern="1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5811</a:t>
            </a:r>
            <a:r>
              <a:rPr lang="en-US" sz="700" b="1" kern="1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en-US" altLang="ja-JP" sz="700" b="1" kern="1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5950</a:t>
            </a:r>
            <a:r>
              <a:rPr lang="ja-JP" sz="700" b="1" kern="1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sz="900" b="1" kern="1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図 12" descr="http://www.qrcodeblog.com/date/qrcgi/perl/qr_img.cgi?d=http%3A%2F%2Fwww.nissin-assist.co.jp%2Fhoukago%2F&amp;e=H&amp;v=0&amp;s=2">
            <a:extLst>
              <a:ext uri="{FF2B5EF4-FFF2-40B4-BE49-F238E27FC236}">
                <a16:creationId xmlns:a16="http://schemas.microsoft.com/office/drawing/2014/main" id="{A888473D-1E9A-F88D-5A2B-3A35F432248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803" y="3027112"/>
            <a:ext cx="583660" cy="55776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テキスト ボックス 5">
            <a:extLst>
              <a:ext uri="{FF2B5EF4-FFF2-40B4-BE49-F238E27FC236}">
                <a16:creationId xmlns:a16="http://schemas.microsoft.com/office/drawing/2014/main" id="{7E45ABD9-55D7-5E68-6097-BB09610D6F41}"/>
              </a:ext>
            </a:extLst>
          </p:cNvPr>
          <p:cNvSpPr txBox="1"/>
          <p:nvPr/>
        </p:nvSpPr>
        <p:spPr>
          <a:xfrm>
            <a:off x="94746" y="3663093"/>
            <a:ext cx="1746334" cy="563905"/>
          </a:xfrm>
          <a:prstGeom prst="rect">
            <a:avLst/>
          </a:prstGeom>
          <a:noFill/>
          <a:ln w="57150" cmpd="dbl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～お問い合わせ先～</a:t>
            </a:r>
            <a:endParaRPr kumimoji="0" lang="ja-JP" altLang="en-US" sz="105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かぐやま</a:t>
            </a:r>
            <a:r>
              <a:rPr kumimoji="0" lang="ja-JP" altLang="en-US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放課後子ども教室</a:t>
            </a:r>
            <a:endParaRPr kumimoji="0" lang="ja-JP" altLang="en-US" sz="11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0" 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080-</a:t>
            </a:r>
            <a:r>
              <a:rPr kumimoji="0" lang="en-US" altLang="ja-JP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6984</a:t>
            </a:r>
            <a:r>
              <a:rPr kumimoji="0" 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kumimoji="0" lang="en-US" altLang="ja-JP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5453</a:t>
            </a:r>
            <a:r>
              <a:rPr kumimoji="0" lang="ja-JP" altLang="en-US" sz="7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0" lang="ja-JP" altLang="en-US" sz="9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5" name="図 14" descr="http://www.qrcodeblog.com/date/qrcgi/perl/qr_img.cgi?d=http%3A%2F%2Fwww.nissin-assist.co.jp%2Fhoukago%2F&amp;e=H&amp;v=0&amp;s=2">
            <a:extLst>
              <a:ext uri="{FF2B5EF4-FFF2-40B4-BE49-F238E27FC236}">
                <a16:creationId xmlns:a16="http://schemas.microsoft.com/office/drawing/2014/main" id="{C1DF8F29-B4D2-17C6-B1B6-167EE980025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90" y="3619659"/>
            <a:ext cx="717171" cy="65077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テキスト ボックス 5">
            <a:extLst>
              <a:ext uri="{FF2B5EF4-FFF2-40B4-BE49-F238E27FC236}">
                <a16:creationId xmlns:a16="http://schemas.microsoft.com/office/drawing/2014/main" id="{9034253C-09A6-614C-5E3F-DA11E967324F}"/>
              </a:ext>
            </a:extLst>
          </p:cNvPr>
          <p:cNvSpPr txBox="1"/>
          <p:nvPr/>
        </p:nvSpPr>
        <p:spPr>
          <a:xfrm>
            <a:off x="94746" y="4345310"/>
            <a:ext cx="1746334" cy="563905"/>
          </a:xfrm>
          <a:prstGeom prst="rect">
            <a:avLst/>
          </a:prstGeom>
          <a:noFill/>
          <a:ln w="57150" cmpd="dbl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～お問い合わせ先～</a:t>
            </a:r>
            <a:endParaRPr kumimoji="0" lang="ja-JP" altLang="en-US" sz="105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なしのき</a:t>
            </a:r>
            <a:r>
              <a:rPr kumimoji="0" lang="ja-JP" altLang="en-US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放課後子ども教室</a:t>
            </a:r>
            <a:endParaRPr kumimoji="0" lang="ja-JP" altLang="en-US" sz="11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0" 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080-</a:t>
            </a:r>
            <a:r>
              <a:rPr kumimoji="0" lang="en-US" altLang="ja-JP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6984</a:t>
            </a:r>
            <a:r>
              <a:rPr kumimoji="0" 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kumimoji="0" lang="en-US" altLang="ja-JP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5453</a:t>
            </a:r>
            <a:r>
              <a:rPr kumimoji="0" lang="ja-JP" altLang="en-US" sz="7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0" lang="ja-JP" altLang="en-US" sz="9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 descr="http://www.qrcodeblog.com/date/qrcgi/perl/qr_img.cgi?d=http%3A%2F%2Fwww.nissin-assist.co.jp%2Fhoukago%2F&amp;e=H&amp;v=0&amp;s=2">
            <a:extLst>
              <a:ext uri="{FF2B5EF4-FFF2-40B4-BE49-F238E27FC236}">
                <a16:creationId xmlns:a16="http://schemas.microsoft.com/office/drawing/2014/main" id="{8BFCAA90-B290-DFC3-AD62-30EE65111B2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89" y="4345310"/>
            <a:ext cx="717171" cy="65077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テキスト ボックス 5">
            <a:extLst>
              <a:ext uri="{FF2B5EF4-FFF2-40B4-BE49-F238E27FC236}">
                <a16:creationId xmlns:a16="http://schemas.microsoft.com/office/drawing/2014/main" id="{976421B9-2872-0B58-74D0-FDA23179D172}"/>
              </a:ext>
            </a:extLst>
          </p:cNvPr>
          <p:cNvSpPr txBox="1"/>
          <p:nvPr/>
        </p:nvSpPr>
        <p:spPr>
          <a:xfrm>
            <a:off x="106440" y="5070961"/>
            <a:ext cx="1746334" cy="563905"/>
          </a:xfrm>
          <a:prstGeom prst="rect">
            <a:avLst/>
          </a:prstGeom>
          <a:noFill/>
          <a:ln w="57150" cmpd="dbl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～お問い合わせ先～</a:t>
            </a:r>
            <a:endParaRPr kumimoji="0" lang="ja-JP" altLang="en-US" sz="105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あかいけ</a:t>
            </a:r>
            <a:r>
              <a:rPr kumimoji="0" lang="ja-JP" altLang="en-US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放課後子ども教室</a:t>
            </a:r>
            <a:endParaRPr kumimoji="0" lang="ja-JP" altLang="en-US" sz="11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0" 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080-</a:t>
            </a:r>
            <a:r>
              <a:rPr kumimoji="0" lang="en-US" altLang="ja-JP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6984</a:t>
            </a:r>
            <a:r>
              <a:rPr kumimoji="0" 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kumimoji="0" lang="en-US" altLang="ja-JP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5453</a:t>
            </a:r>
            <a:r>
              <a:rPr kumimoji="0" lang="ja-JP" altLang="en-US" sz="7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0" lang="ja-JP" altLang="en-US" sz="9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9" name="図 18" descr="http://www.qrcodeblog.com/date/qrcgi/perl/qr_img.cgi?d=http%3A%2F%2Fwww.nissin-assist.co.jp%2Fhoukago%2F&amp;e=H&amp;v=0&amp;s=2">
            <a:extLst>
              <a:ext uri="{FF2B5EF4-FFF2-40B4-BE49-F238E27FC236}">
                <a16:creationId xmlns:a16="http://schemas.microsoft.com/office/drawing/2014/main" id="{BFADA6D4-5285-87DC-881C-7A9F87E8AF1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89" y="5027527"/>
            <a:ext cx="717171" cy="65077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テキスト ボックス 5">
            <a:extLst>
              <a:ext uri="{FF2B5EF4-FFF2-40B4-BE49-F238E27FC236}">
                <a16:creationId xmlns:a16="http://schemas.microsoft.com/office/drawing/2014/main" id="{7BB0236B-3B46-A541-0822-4898BE9F11F4}"/>
              </a:ext>
            </a:extLst>
          </p:cNvPr>
          <p:cNvSpPr txBox="1"/>
          <p:nvPr/>
        </p:nvSpPr>
        <p:spPr>
          <a:xfrm>
            <a:off x="94746" y="5753178"/>
            <a:ext cx="1708054" cy="524886"/>
          </a:xfrm>
          <a:prstGeom prst="rect">
            <a:avLst/>
          </a:prstGeom>
          <a:noFill/>
          <a:ln w="57150" cmpd="dbl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～お問い合わせ先～</a:t>
            </a:r>
            <a:endParaRPr kumimoji="0" lang="ja-JP" altLang="en-US" sz="105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たけのやま</a:t>
            </a:r>
            <a:r>
              <a:rPr kumimoji="0" lang="ja-JP" altLang="en-US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放課後子ども教室</a:t>
            </a:r>
            <a:endParaRPr kumimoji="0" lang="ja-JP" altLang="en-US" sz="11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0" 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080-</a:t>
            </a:r>
            <a:r>
              <a:rPr kumimoji="0" lang="en-US" altLang="ja-JP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6984</a:t>
            </a:r>
            <a:r>
              <a:rPr kumimoji="0" 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kumimoji="0" lang="en-US" altLang="ja-JP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5453</a:t>
            </a:r>
            <a:r>
              <a:rPr kumimoji="0" lang="ja-JP" altLang="en-US" sz="7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0" lang="ja-JP" altLang="en-US" sz="9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1" name="図 20" descr="http://www.qrcodeblog.com/date/qrcgi/perl/qr_img.cgi?d=http%3A%2F%2Fwww.nissin-assist.co.jp%2Fhoukago%2F&amp;e=H&amp;v=0&amp;s=2">
            <a:extLst>
              <a:ext uri="{FF2B5EF4-FFF2-40B4-BE49-F238E27FC236}">
                <a16:creationId xmlns:a16="http://schemas.microsoft.com/office/drawing/2014/main" id="{2976914F-BB18-B9C8-0D39-DB81479368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98" y="5840045"/>
            <a:ext cx="561352" cy="51083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3AF8F53-605B-C848-700E-A5F96A6AA0E6}"/>
              </a:ext>
            </a:extLst>
          </p:cNvPr>
          <p:cNvSpPr/>
          <p:nvPr/>
        </p:nvSpPr>
        <p:spPr>
          <a:xfrm>
            <a:off x="4682179" y="237649"/>
            <a:ext cx="204347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2022</a:t>
            </a:r>
            <a:r>
              <a:rPr lang="en-US" altLang="ja-JP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-</a:t>
            </a:r>
            <a:r>
              <a:rPr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　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月発行</a:t>
            </a:r>
          </a:p>
        </p:txBody>
      </p:sp>
    </p:spTree>
    <p:extLst>
      <p:ext uri="{BB962C8B-B14F-4D97-AF65-F5344CB8AC3E}">
        <p14:creationId xmlns:p14="http://schemas.microsoft.com/office/powerpoint/2010/main" val="279603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7C4B873-24EE-61CE-E684-092A7CF46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85" r="51551"/>
          <a:stretch/>
        </p:blipFill>
        <p:spPr>
          <a:xfrm>
            <a:off x="-7972" y="-40142"/>
            <a:ext cx="6858000" cy="9906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8369B4-5397-400A-934F-62E37F9A2766}"/>
              </a:ext>
            </a:extLst>
          </p:cNvPr>
          <p:cNvSpPr txBox="1"/>
          <p:nvPr/>
        </p:nvSpPr>
        <p:spPr>
          <a:xfrm>
            <a:off x="173415" y="-2498"/>
            <a:ext cx="5615354" cy="145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たけのやま放課後</a:t>
            </a:r>
            <a:br>
              <a:rPr kumimoji="0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</a:b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　　　子ども通信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D2C9870-632B-40D7-98A1-96C71021B44B}"/>
              </a:ext>
            </a:extLst>
          </p:cNvPr>
          <p:cNvSpPr/>
          <p:nvPr/>
        </p:nvSpPr>
        <p:spPr>
          <a:xfrm>
            <a:off x="4814527" y="42885"/>
            <a:ext cx="204347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2022</a:t>
            </a:r>
            <a:r>
              <a:rPr lang="en-US" altLang="ja-JP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-10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月発行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65D9168-789A-3DF4-A0E2-E8F93077E1D8}"/>
              </a:ext>
            </a:extLst>
          </p:cNvPr>
          <p:cNvSpPr/>
          <p:nvPr/>
        </p:nvSpPr>
        <p:spPr>
          <a:xfrm>
            <a:off x="3587371" y="8379986"/>
            <a:ext cx="3160237" cy="13394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DA9FA0-AEB8-FE53-4F50-EE2834EF7D25}"/>
              </a:ext>
            </a:extLst>
          </p:cNvPr>
          <p:cNvSpPr txBox="1"/>
          <p:nvPr/>
        </p:nvSpPr>
        <p:spPr>
          <a:xfrm>
            <a:off x="3342504" y="8403372"/>
            <a:ext cx="3515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ルールを</a:t>
            </a:r>
            <a:r>
              <a:rPr lang="ja-JP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守</a:t>
            </a:r>
            <a:r>
              <a:rPr lang="ja-JP" alt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って</a:t>
            </a:r>
            <a:endParaRPr lang="en-US" altLang="ja-JP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D8D4C2-A663-E950-7715-40565C223DA5}"/>
              </a:ext>
            </a:extLst>
          </p:cNvPr>
          <p:cNvSpPr txBox="1"/>
          <p:nvPr/>
        </p:nvSpPr>
        <p:spPr>
          <a:xfrm>
            <a:off x="3499552" y="8963503"/>
            <a:ext cx="3531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み</a:t>
            </a:r>
            <a:r>
              <a:rPr kumimoji="0" lang="ja-JP" alt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ん</a:t>
            </a: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なで</a:t>
            </a:r>
            <a:r>
              <a:rPr kumimoji="0" lang="ja-JP" altLang="en-US" sz="36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楽</a:t>
            </a: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しもう！</a:t>
            </a:r>
            <a:endParaRPr kumimoji="0" lang="en-US" altLang="ja-JP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たぬき油性マジック" panose="02000600000000000000" pitchFamily="2" charset="-128"/>
              <a:ea typeface="たぬき油性マジック" panose="02000600000000000000" pitchFamily="2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A6068B-5C43-7984-6017-EE5EB049B28A}"/>
              </a:ext>
            </a:extLst>
          </p:cNvPr>
          <p:cNvSpPr txBox="1"/>
          <p:nvPr/>
        </p:nvSpPr>
        <p:spPr>
          <a:xfrm>
            <a:off x="3377307" y="7285515"/>
            <a:ext cx="353728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～主催者からのお願い～</a:t>
            </a:r>
            <a:endParaRPr kumimoji="0" lang="ja-JP" altLang="en-US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各種イベントは都合により</a:t>
            </a:r>
            <a:r>
              <a:rPr kumimoji="0" lang="ja-JP" altLang="en-US" sz="12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予告なく変更</a:t>
            </a: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等する場合があります。ご了承ください。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申し込みが必要なイベントの受付開始日は、教室内掲示板にてご案内しますのでご確認ください。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F2CFA80-1A00-EFFB-D3E1-26D70DDCA6B0}"/>
              </a:ext>
            </a:extLst>
          </p:cNvPr>
          <p:cNvSpPr/>
          <p:nvPr/>
        </p:nvSpPr>
        <p:spPr>
          <a:xfrm>
            <a:off x="208202" y="1804780"/>
            <a:ext cx="2584877" cy="2364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A05158-A195-73EA-6731-993D563F62A4}"/>
              </a:ext>
            </a:extLst>
          </p:cNvPr>
          <p:cNvSpPr/>
          <p:nvPr/>
        </p:nvSpPr>
        <p:spPr>
          <a:xfrm>
            <a:off x="3807813" y="4075623"/>
            <a:ext cx="2584877" cy="2364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D2A7A53-D5AA-F183-0C9A-059F25FE176F}"/>
              </a:ext>
            </a:extLst>
          </p:cNvPr>
          <p:cNvSpPr/>
          <p:nvPr/>
        </p:nvSpPr>
        <p:spPr>
          <a:xfrm>
            <a:off x="208202" y="6698127"/>
            <a:ext cx="2584877" cy="2364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7051B85C-5DB1-86D0-C53E-572773711952}"/>
              </a:ext>
            </a:extLst>
          </p:cNvPr>
          <p:cNvSpPr/>
          <p:nvPr/>
        </p:nvSpPr>
        <p:spPr>
          <a:xfrm>
            <a:off x="2337549" y="2443424"/>
            <a:ext cx="1149350" cy="108755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10/5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</a:rPr>
              <a:t>木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36C5B218-603E-5FCA-6F00-2950CB324AF7}"/>
              </a:ext>
            </a:extLst>
          </p:cNvPr>
          <p:cNvSpPr/>
          <p:nvPr/>
        </p:nvSpPr>
        <p:spPr>
          <a:xfrm>
            <a:off x="3263859" y="4714267"/>
            <a:ext cx="1149350" cy="108755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10/12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</a:rPr>
              <a:t>木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D29120DF-EC34-17CA-7BF3-918BC20F8BF2}"/>
              </a:ext>
            </a:extLst>
          </p:cNvPr>
          <p:cNvSpPr/>
          <p:nvPr/>
        </p:nvSpPr>
        <p:spPr>
          <a:xfrm>
            <a:off x="2279650" y="7290062"/>
            <a:ext cx="1149350" cy="108755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10/19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</a:rPr>
              <a:t>木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id="{13E4E742-1C3B-4C66-A6B3-B7DDBC301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2538" y="964248"/>
            <a:ext cx="1165166" cy="75152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0706750-0433-AC5F-13DB-030391371A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50873" y="2631076"/>
            <a:ext cx="1390956" cy="912815"/>
          </a:xfrm>
          <a:prstGeom prst="rect">
            <a:avLst/>
          </a:prstGeom>
        </p:spPr>
      </p:pic>
      <p:pic>
        <p:nvPicPr>
          <p:cNvPr id="24" name="グラフィックス 23">
            <a:extLst>
              <a:ext uri="{FF2B5EF4-FFF2-40B4-BE49-F238E27FC236}">
                <a16:creationId xmlns:a16="http://schemas.microsoft.com/office/drawing/2014/main" id="{86B300AC-CE2C-FE5E-F591-0AD609911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3214061" y="3338606"/>
            <a:ext cx="1103830" cy="752292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482CF35-B8A7-0D0C-78ED-F27DD11F1E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>
            <a:off x="415825" y="4762747"/>
            <a:ext cx="1488082" cy="91281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93DB0DB9-B291-514F-43EA-8FC3F67509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265186" y="3288551"/>
            <a:ext cx="912815" cy="91281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04E579E5-A65A-A90B-875C-DB5922E10E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443513" y="5921305"/>
            <a:ext cx="912815" cy="91281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346A8B7C-2FFA-A2BE-0609-1518574220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229176" y="1221671"/>
            <a:ext cx="674731" cy="674731"/>
          </a:xfrm>
          <a:prstGeom prst="rect">
            <a:avLst/>
          </a:prstGeom>
        </p:spPr>
      </p:pic>
      <p:sp>
        <p:nvSpPr>
          <p:cNvPr id="3" name="テキスト ボックス 5">
            <a:extLst>
              <a:ext uri="{FF2B5EF4-FFF2-40B4-BE49-F238E27FC236}">
                <a16:creationId xmlns:a16="http://schemas.microsoft.com/office/drawing/2014/main" id="{A85BF8FF-E2DA-2A59-6229-B6F0D819730F}"/>
              </a:ext>
            </a:extLst>
          </p:cNvPr>
          <p:cNvSpPr txBox="1"/>
          <p:nvPr/>
        </p:nvSpPr>
        <p:spPr>
          <a:xfrm>
            <a:off x="4579031" y="412217"/>
            <a:ext cx="1740368" cy="502280"/>
          </a:xfrm>
          <a:prstGeom prst="rect">
            <a:avLst/>
          </a:prstGeom>
          <a:noFill/>
          <a:ln w="57150" cmpd="dbl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～お問い合わせ先～</a:t>
            </a:r>
            <a:endParaRPr kumimoji="0" lang="ja-JP" altLang="en-US" sz="105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たけのやま</a:t>
            </a:r>
            <a:r>
              <a:rPr kumimoji="0" lang="ja-JP" altLang="en-US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放課後子ども教室</a:t>
            </a:r>
            <a:endParaRPr kumimoji="0" lang="ja-JP" altLang="en-US" sz="11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0" 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080-</a:t>
            </a:r>
            <a:r>
              <a:rPr kumimoji="0" lang="en-US" altLang="ja-JP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6985-8714</a:t>
            </a:r>
            <a:r>
              <a:rPr kumimoji="0" lang="ja-JP" altLang="en-US" sz="7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0" lang="ja-JP" altLang="en-US" sz="9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 descr="http://www.qrcodeblog.com/date/qrcgi/perl/qr_img.cgi?d=http%3A%2F%2Fwww.nissin-assist.co.jp%2Fhoukago%2F&amp;e=H&amp;v=0&amp;s=2">
            <a:extLst>
              <a:ext uri="{FF2B5EF4-FFF2-40B4-BE49-F238E27FC236}">
                <a16:creationId xmlns:a16="http://schemas.microsoft.com/office/drawing/2014/main" id="{C182A632-2F8F-56E6-4383-B3415B61F939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68" y="432302"/>
            <a:ext cx="548958" cy="469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0419C63-9156-56CE-7522-F41E72543365}"/>
              </a:ext>
            </a:extLst>
          </p:cNvPr>
          <p:cNvSpPr/>
          <p:nvPr/>
        </p:nvSpPr>
        <p:spPr>
          <a:xfrm>
            <a:off x="-7972" y="1967685"/>
            <a:ext cx="303735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温暖化教室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BF5D6EC-ACC5-9D5D-AA5F-7F6E8D98C178}"/>
              </a:ext>
            </a:extLst>
          </p:cNvPr>
          <p:cNvSpPr/>
          <p:nvPr/>
        </p:nvSpPr>
        <p:spPr>
          <a:xfrm>
            <a:off x="722803" y="3444275"/>
            <a:ext cx="144142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出演：守谷嘉人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C884A9F-232D-3EC5-7DAD-636AF1E2CEE4}"/>
              </a:ext>
            </a:extLst>
          </p:cNvPr>
          <p:cNvSpPr/>
          <p:nvPr/>
        </p:nvSpPr>
        <p:spPr>
          <a:xfrm>
            <a:off x="679999" y="3752967"/>
            <a:ext cx="1542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0D9C643-9239-5A3C-B2F1-57EB897A4F1D}"/>
              </a:ext>
            </a:extLst>
          </p:cNvPr>
          <p:cNvSpPr/>
          <p:nvPr/>
        </p:nvSpPr>
        <p:spPr>
          <a:xfrm>
            <a:off x="3779971" y="4148794"/>
            <a:ext cx="27750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君もけん玉名人！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8B6609F-E8BB-D839-92E2-75A2E1D3F012}"/>
              </a:ext>
            </a:extLst>
          </p:cNvPr>
          <p:cNvSpPr/>
          <p:nvPr/>
        </p:nvSpPr>
        <p:spPr>
          <a:xfrm>
            <a:off x="3757885" y="5730884"/>
            <a:ext cx="272125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講師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：ローゾ・セルジュ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844A781-AEF3-8E1F-4C1E-40F2351480F6}"/>
              </a:ext>
            </a:extLst>
          </p:cNvPr>
          <p:cNvSpPr/>
          <p:nvPr/>
        </p:nvSpPr>
        <p:spPr>
          <a:xfrm>
            <a:off x="4307744" y="6060647"/>
            <a:ext cx="1542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1F734E6-DB5A-595A-8BA3-905466D66135}"/>
              </a:ext>
            </a:extLst>
          </p:cNvPr>
          <p:cNvSpPr/>
          <p:nvPr/>
        </p:nvSpPr>
        <p:spPr>
          <a:xfrm>
            <a:off x="-56261" y="6736596"/>
            <a:ext cx="30373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キッズヨガ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E6C4D83-E97F-DF34-E94E-60815DB2C680}"/>
              </a:ext>
            </a:extLst>
          </p:cNvPr>
          <p:cNvSpPr/>
          <p:nvPr/>
        </p:nvSpPr>
        <p:spPr>
          <a:xfrm>
            <a:off x="688893" y="8416525"/>
            <a:ext cx="162095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講師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平野智子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6C28DD8-F7D7-4157-05A4-6086BA3A096F}"/>
              </a:ext>
            </a:extLst>
          </p:cNvPr>
          <p:cNvSpPr/>
          <p:nvPr/>
        </p:nvSpPr>
        <p:spPr>
          <a:xfrm>
            <a:off x="711239" y="8711904"/>
            <a:ext cx="1542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B0A98D95-E15E-4CE8-84FF-F677C9422A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70718" y="2344621"/>
            <a:ext cx="1223452" cy="100863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10A7125D-4CAD-CB7E-1085-C630E776AEC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164723" y="7225049"/>
            <a:ext cx="669298" cy="1072591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055A53FB-6081-DEE7-452C-0CA73822482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t="-429" r="76365" b="51601"/>
          <a:stretch/>
        </p:blipFill>
        <p:spPr>
          <a:xfrm>
            <a:off x="4629646" y="4641706"/>
            <a:ext cx="977733" cy="104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7C4B873-24EE-61CE-E684-092A7CF46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85" r="51551"/>
          <a:stretch/>
        </p:blipFill>
        <p:spPr>
          <a:xfrm>
            <a:off x="-7972" y="-2498"/>
            <a:ext cx="6858000" cy="9906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8369B4-5397-400A-934F-62E37F9A2766}"/>
              </a:ext>
            </a:extLst>
          </p:cNvPr>
          <p:cNvSpPr txBox="1"/>
          <p:nvPr/>
        </p:nvSpPr>
        <p:spPr>
          <a:xfrm>
            <a:off x="173415" y="-2498"/>
            <a:ext cx="5615354" cy="145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にし放課後</a:t>
            </a:r>
            <a:br>
              <a:rPr kumimoji="0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</a:b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　　　子ども通信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D2C9870-632B-40D7-98A1-96C71021B44B}"/>
              </a:ext>
            </a:extLst>
          </p:cNvPr>
          <p:cNvSpPr/>
          <p:nvPr/>
        </p:nvSpPr>
        <p:spPr>
          <a:xfrm>
            <a:off x="4814527" y="143298"/>
            <a:ext cx="204347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2023</a:t>
            </a:r>
            <a:r>
              <a:rPr lang="en-US" altLang="ja-JP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-10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月発行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65D9168-789A-3DF4-A0E2-E8F93077E1D8}"/>
              </a:ext>
            </a:extLst>
          </p:cNvPr>
          <p:cNvSpPr/>
          <p:nvPr/>
        </p:nvSpPr>
        <p:spPr>
          <a:xfrm>
            <a:off x="3587371" y="8379986"/>
            <a:ext cx="3160237" cy="13394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DA9FA0-AEB8-FE53-4F50-EE2834EF7D25}"/>
              </a:ext>
            </a:extLst>
          </p:cNvPr>
          <p:cNvSpPr txBox="1"/>
          <p:nvPr/>
        </p:nvSpPr>
        <p:spPr>
          <a:xfrm>
            <a:off x="3342504" y="8403372"/>
            <a:ext cx="3515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ルールを</a:t>
            </a:r>
            <a:r>
              <a:rPr lang="ja-JP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守</a:t>
            </a:r>
            <a:r>
              <a:rPr lang="ja-JP" alt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って</a:t>
            </a:r>
            <a:endParaRPr lang="en-US" altLang="ja-JP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D8D4C2-A663-E950-7715-40565C223DA5}"/>
              </a:ext>
            </a:extLst>
          </p:cNvPr>
          <p:cNvSpPr txBox="1"/>
          <p:nvPr/>
        </p:nvSpPr>
        <p:spPr>
          <a:xfrm>
            <a:off x="3499552" y="8963503"/>
            <a:ext cx="3531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み</a:t>
            </a:r>
            <a:r>
              <a:rPr kumimoji="0" lang="ja-JP" alt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ん</a:t>
            </a: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なで</a:t>
            </a:r>
            <a:r>
              <a:rPr kumimoji="0" lang="ja-JP" altLang="en-US" sz="36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楽</a:t>
            </a: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しもう！</a:t>
            </a:r>
            <a:endParaRPr kumimoji="0" lang="en-US" altLang="ja-JP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たぬき油性マジック" panose="02000600000000000000" pitchFamily="2" charset="-128"/>
              <a:ea typeface="たぬき油性マジック" panose="02000600000000000000" pitchFamily="2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A6068B-5C43-7984-6017-EE5EB049B28A}"/>
              </a:ext>
            </a:extLst>
          </p:cNvPr>
          <p:cNvSpPr txBox="1"/>
          <p:nvPr/>
        </p:nvSpPr>
        <p:spPr>
          <a:xfrm>
            <a:off x="3377307" y="7285515"/>
            <a:ext cx="353728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～主催者からのお願い～</a:t>
            </a:r>
            <a:endParaRPr kumimoji="0" lang="ja-JP" altLang="en-US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各種イベントは都合により</a:t>
            </a:r>
            <a:r>
              <a:rPr kumimoji="0" lang="ja-JP" altLang="en-US" sz="12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予告なく変更</a:t>
            </a: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等する場合があります。ご了承ください。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申し込みが必要なイベントの受付開始日は、教室内掲示板にてご案内しますのでご確認ください。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F2CFA80-1A00-EFFB-D3E1-26D70DDCA6B0}"/>
              </a:ext>
            </a:extLst>
          </p:cNvPr>
          <p:cNvSpPr/>
          <p:nvPr/>
        </p:nvSpPr>
        <p:spPr>
          <a:xfrm>
            <a:off x="208202" y="1804780"/>
            <a:ext cx="2584877" cy="2364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A05158-A195-73EA-6731-993D563F62A4}"/>
              </a:ext>
            </a:extLst>
          </p:cNvPr>
          <p:cNvSpPr/>
          <p:nvPr/>
        </p:nvSpPr>
        <p:spPr>
          <a:xfrm>
            <a:off x="3807813" y="4075623"/>
            <a:ext cx="2584877" cy="2364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D2A7A53-D5AA-F183-0C9A-059F25FE176F}"/>
              </a:ext>
            </a:extLst>
          </p:cNvPr>
          <p:cNvSpPr/>
          <p:nvPr/>
        </p:nvSpPr>
        <p:spPr>
          <a:xfrm>
            <a:off x="208202" y="6698127"/>
            <a:ext cx="2584877" cy="2364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7051B85C-5DB1-86D0-C53E-572773711952}"/>
              </a:ext>
            </a:extLst>
          </p:cNvPr>
          <p:cNvSpPr/>
          <p:nvPr/>
        </p:nvSpPr>
        <p:spPr>
          <a:xfrm>
            <a:off x="2337549" y="2443424"/>
            <a:ext cx="1149350" cy="108755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10/2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</a:rPr>
              <a:t>月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36C5B218-603E-5FCA-6F00-2950CB324AF7}"/>
              </a:ext>
            </a:extLst>
          </p:cNvPr>
          <p:cNvSpPr/>
          <p:nvPr/>
        </p:nvSpPr>
        <p:spPr>
          <a:xfrm>
            <a:off x="3168575" y="4675377"/>
            <a:ext cx="1149350" cy="108755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10/12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</a:rPr>
              <a:t>木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D29120DF-EC34-17CA-7BF3-918BC20F8BF2}"/>
              </a:ext>
            </a:extLst>
          </p:cNvPr>
          <p:cNvSpPr/>
          <p:nvPr/>
        </p:nvSpPr>
        <p:spPr>
          <a:xfrm>
            <a:off x="2304814" y="7388626"/>
            <a:ext cx="1149350" cy="108755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10/26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</a:rPr>
              <a:t>木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id="{13E4E742-1C3B-4C66-A6B3-B7DDBC301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2538" y="964248"/>
            <a:ext cx="1165166" cy="75152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0706750-0433-AC5F-13DB-030391371A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837720" y="2606506"/>
            <a:ext cx="1390956" cy="912815"/>
          </a:xfrm>
          <a:prstGeom prst="rect">
            <a:avLst/>
          </a:prstGeom>
        </p:spPr>
      </p:pic>
      <p:pic>
        <p:nvPicPr>
          <p:cNvPr id="24" name="グラフィックス 23">
            <a:extLst>
              <a:ext uri="{FF2B5EF4-FFF2-40B4-BE49-F238E27FC236}">
                <a16:creationId xmlns:a16="http://schemas.microsoft.com/office/drawing/2014/main" id="{86B300AC-CE2C-FE5E-F591-0AD609911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3267107" y="3368404"/>
            <a:ext cx="983345" cy="670178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482CF35-B8A7-0D0C-78ED-F27DD11F1E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>
            <a:off x="415825" y="4762747"/>
            <a:ext cx="1488082" cy="91281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93DB0DB9-B291-514F-43EA-8FC3F67509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265186" y="3288551"/>
            <a:ext cx="912815" cy="91281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04E579E5-A65A-A90B-875C-DB5922E10E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443513" y="5921305"/>
            <a:ext cx="912815" cy="91281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346A8B7C-2FFA-A2BE-0609-1518574220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229176" y="1221671"/>
            <a:ext cx="674731" cy="674731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F41C506C-C1AB-7949-DD1C-EE40D46F0F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4527" y="587360"/>
            <a:ext cx="1329043" cy="512108"/>
          </a:xfrm>
          <a:prstGeom prst="rect">
            <a:avLst/>
          </a:prstGeom>
        </p:spPr>
      </p:pic>
      <p:pic>
        <p:nvPicPr>
          <p:cNvPr id="37" name="図 36" descr="http://www.qrcodeblog.com/date/qrcgi/perl/qr_img.cgi?d=http%3A%2F%2Fwww.nissin-assist.co.jp%2Fhoukago%2F&amp;e=H&amp;v=0&amp;s=2">
            <a:extLst>
              <a:ext uri="{FF2B5EF4-FFF2-40B4-BE49-F238E27FC236}">
                <a16:creationId xmlns:a16="http://schemas.microsoft.com/office/drawing/2014/main" id="{8D594526-A056-FA55-5F96-72227928F905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620" y="589661"/>
            <a:ext cx="646842" cy="5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43C7ABE-5332-C613-7149-F468171BB50A}"/>
              </a:ext>
            </a:extLst>
          </p:cNvPr>
          <p:cNvSpPr/>
          <p:nvPr/>
        </p:nvSpPr>
        <p:spPr>
          <a:xfrm>
            <a:off x="406414" y="1987569"/>
            <a:ext cx="216015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アシストスポーツ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E54D652-9275-823B-7703-35DFE142A565}"/>
              </a:ext>
            </a:extLst>
          </p:cNvPr>
          <p:cNvSpPr/>
          <p:nvPr/>
        </p:nvSpPr>
        <p:spPr>
          <a:xfrm>
            <a:off x="741288" y="3726671"/>
            <a:ext cx="1542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844E4A21-0B0D-8E70-E162-FF66CE660C19}"/>
              </a:ext>
            </a:extLst>
          </p:cNvPr>
          <p:cNvSpPr/>
          <p:nvPr/>
        </p:nvSpPr>
        <p:spPr>
          <a:xfrm>
            <a:off x="3998872" y="4174847"/>
            <a:ext cx="21601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外で遊ぼう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44B779DE-40E3-986D-3766-355577C56B95}"/>
              </a:ext>
            </a:extLst>
          </p:cNvPr>
          <p:cNvSpPr/>
          <p:nvPr/>
        </p:nvSpPr>
        <p:spPr>
          <a:xfrm>
            <a:off x="4307744" y="5959410"/>
            <a:ext cx="1542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67E47D77-CED7-BD0A-4F8F-CEFE069AF3EA}"/>
              </a:ext>
            </a:extLst>
          </p:cNvPr>
          <p:cNvSpPr/>
          <p:nvPr/>
        </p:nvSpPr>
        <p:spPr>
          <a:xfrm>
            <a:off x="110116" y="6800250"/>
            <a:ext cx="27527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琴体験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6444500D-8D71-4A07-B996-EAA7F83A0A87}"/>
              </a:ext>
            </a:extLst>
          </p:cNvPr>
          <p:cNvSpPr/>
          <p:nvPr/>
        </p:nvSpPr>
        <p:spPr>
          <a:xfrm>
            <a:off x="494783" y="8372102"/>
            <a:ext cx="203132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出演：水野静江　他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35D86682-FAD2-0EE7-2977-20CE3F043A7B}"/>
              </a:ext>
            </a:extLst>
          </p:cNvPr>
          <p:cNvSpPr/>
          <p:nvPr/>
        </p:nvSpPr>
        <p:spPr>
          <a:xfrm>
            <a:off x="739236" y="8681676"/>
            <a:ext cx="1542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EA1E5FC-70EA-E1D9-E314-02288498FF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20046" y="2523506"/>
            <a:ext cx="1168118" cy="711823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C7EF841-B093-2A22-2C11-460FDA6D4E76}"/>
              </a:ext>
            </a:extLst>
          </p:cNvPr>
          <p:cNvSpPr/>
          <p:nvPr/>
        </p:nvSpPr>
        <p:spPr>
          <a:xfrm>
            <a:off x="141610" y="3427583"/>
            <a:ext cx="272125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講師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ja-JP" alt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ハマダスポーツ企画㈱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4D546E-B3B3-B992-BD82-5B3FF0BD2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99" y="4736663"/>
            <a:ext cx="1432704" cy="104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6F5BEFC-DA86-0A04-C494-924DC5D1D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35" y="7220452"/>
            <a:ext cx="1310306" cy="107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96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7C4B873-24EE-61CE-E684-092A7CF46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85" r="51551"/>
          <a:stretch/>
        </p:blipFill>
        <p:spPr>
          <a:xfrm>
            <a:off x="-7972" y="-2498"/>
            <a:ext cx="6858000" cy="9906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8369B4-5397-400A-934F-62E37F9A2766}"/>
              </a:ext>
            </a:extLst>
          </p:cNvPr>
          <p:cNvSpPr txBox="1"/>
          <p:nvPr/>
        </p:nvSpPr>
        <p:spPr>
          <a:xfrm>
            <a:off x="173415" y="-2498"/>
            <a:ext cx="5615354" cy="145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ひがし放課後</a:t>
            </a:r>
            <a:br>
              <a:rPr kumimoji="0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</a:b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　　　子ども通信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65D9168-789A-3DF4-A0E2-E8F93077E1D8}"/>
              </a:ext>
            </a:extLst>
          </p:cNvPr>
          <p:cNvSpPr/>
          <p:nvPr/>
        </p:nvSpPr>
        <p:spPr>
          <a:xfrm>
            <a:off x="3587371" y="8379986"/>
            <a:ext cx="3160237" cy="13394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DA9FA0-AEB8-FE53-4F50-EE2834EF7D25}"/>
              </a:ext>
            </a:extLst>
          </p:cNvPr>
          <p:cNvSpPr txBox="1"/>
          <p:nvPr/>
        </p:nvSpPr>
        <p:spPr>
          <a:xfrm>
            <a:off x="3342504" y="8403372"/>
            <a:ext cx="3515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ルールを</a:t>
            </a:r>
            <a:r>
              <a:rPr lang="ja-JP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守</a:t>
            </a:r>
            <a:r>
              <a:rPr lang="ja-JP" alt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って</a:t>
            </a:r>
            <a:endParaRPr lang="en-US" altLang="ja-JP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D8D4C2-A663-E950-7715-40565C223DA5}"/>
              </a:ext>
            </a:extLst>
          </p:cNvPr>
          <p:cNvSpPr txBox="1"/>
          <p:nvPr/>
        </p:nvSpPr>
        <p:spPr>
          <a:xfrm>
            <a:off x="3499552" y="8963503"/>
            <a:ext cx="3531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み</a:t>
            </a:r>
            <a:r>
              <a:rPr kumimoji="0" lang="ja-JP" alt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ん</a:t>
            </a: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なで</a:t>
            </a:r>
            <a:r>
              <a:rPr kumimoji="0" lang="ja-JP" altLang="en-US" sz="36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楽</a:t>
            </a: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しもう！</a:t>
            </a:r>
            <a:endParaRPr kumimoji="0" lang="en-US" altLang="ja-JP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たぬき油性マジック" panose="02000600000000000000" pitchFamily="2" charset="-128"/>
              <a:ea typeface="たぬき油性マジック" panose="02000600000000000000" pitchFamily="2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A6068B-5C43-7984-6017-EE5EB049B28A}"/>
              </a:ext>
            </a:extLst>
          </p:cNvPr>
          <p:cNvSpPr txBox="1"/>
          <p:nvPr/>
        </p:nvSpPr>
        <p:spPr>
          <a:xfrm>
            <a:off x="3377307" y="7285515"/>
            <a:ext cx="353728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～主催者からのお願い～</a:t>
            </a:r>
            <a:endParaRPr kumimoji="0" lang="ja-JP" altLang="en-US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各種イベントは都合により</a:t>
            </a:r>
            <a:r>
              <a:rPr kumimoji="0" lang="ja-JP" altLang="en-US" sz="12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予告なく変更</a:t>
            </a: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等する場合があります。ご了承ください。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申し込みが必要なイベントの受付開始日は、教室内掲示板にてご案内しますのでご確認ください。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F2CFA80-1A00-EFFB-D3E1-26D70DDCA6B0}"/>
              </a:ext>
            </a:extLst>
          </p:cNvPr>
          <p:cNvSpPr/>
          <p:nvPr/>
        </p:nvSpPr>
        <p:spPr>
          <a:xfrm>
            <a:off x="208202" y="1804780"/>
            <a:ext cx="2584877" cy="2364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A05158-A195-73EA-6731-993D563F62A4}"/>
              </a:ext>
            </a:extLst>
          </p:cNvPr>
          <p:cNvSpPr/>
          <p:nvPr/>
        </p:nvSpPr>
        <p:spPr>
          <a:xfrm>
            <a:off x="3807813" y="4075623"/>
            <a:ext cx="2584877" cy="2364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D2A7A53-D5AA-F183-0C9A-059F25FE176F}"/>
              </a:ext>
            </a:extLst>
          </p:cNvPr>
          <p:cNvSpPr/>
          <p:nvPr/>
        </p:nvSpPr>
        <p:spPr>
          <a:xfrm>
            <a:off x="180102" y="6696484"/>
            <a:ext cx="2584877" cy="2364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7051B85C-5DB1-86D0-C53E-572773711952}"/>
              </a:ext>
            </a:extLst>
          </p:cNvPr>
          <p:cNvSpPr/>
          <p:nvPr/>
        </p:nvSpPr>
        <p:spPr>
          <a:xfrm>
            <a:off x="2337549" y="2443424"/>
            <a:ext cx="1149350" cy="108755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10/5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</a:rPr>
              <a:t>木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36C5B218-603E-5FCA-6F00-2950CB324AF7}"/>
              </a:ext>
            </a:extLst>
          </p:cNvPr>
          <p:cNvSpPr/>
          <p:nvPr/>
        </p:nvSpPr>
        <p:spPr>
          <a:xfrm>
            <a:off x="3263859" y="4714267"/>
            <a:ext cx="1149350" cy="108755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10/12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</a:rPr>
              <a:t>木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D29120DF-EC34-17CA-7BF3-918BC20F8BF2}"/>
              </a:ext>
            </a:extLst>
          </p:cNvPr>
          <p:cNvSpPr/>
          <p:nvPr/>
        </p:nvSpPr>
        <p:spPr>
          <a:xfrm>
            <a:off x="2184048" y="7345403"/>
            <a:ext cx="1149350" cy="108755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10/26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</a:rPr>
              <a:t>木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id="{13E4E742-1C3B-4C66-A6B3-B7DDBC301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2538" y="964248"/>
            <a:ext cx="1165166" cy="75152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0706750-0433-AC5F-13DB-030391371A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754993" y="2560582"/>
            <a:ext cx="1390956" cy="912815"/>
          </a:xfrm>
          <a:prstGeom prst="rect">
            <a:avLst/>
          </a:prstGeom>
        </p:spPr>
      </p:pic>
      <p:pic>
        <p:nvPicPr>
          <p:cNvPr id="24" name="グラフィックス 23">
            <a:extLst>
              <a:ext uri="{FF2B5EF4-FFF2-40B4-BE49-F238E27FC236}">
                <a16:creationId xmlns:a16="http://schemas.microsoft.com/office/drawing/2014/main" id="{86B300AC-CE2C-FE5E-F591-0AD609911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3304706" y="3317082"/>
            <a:ext cx="985191" cy="67143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482CF35-B8A7-0D0C-78ED-F27DD11F1E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>
            <a:off x="415825" y="4762747"/>
            <a:ext cx="1488082" cy="91281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93DB0DB9-B291-514F-43EA-8FC3F67509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265186" y="3288551"/>
            <a:ext cx="912815" cy="91281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04E579E5-A65A-A90B-875C-DB5922E10E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443513" y="5921305"/>
            <a:ext cx="912815" cy="91281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346A8B7C-2FFA-A2BE-0609-1518574220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229176" y="1221671"/>
            <a:ext cx="674731" cy="67473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CF9DD6-52F9-0E1A-96FD-056081D3D3BB}"/>
              </a:ext>
            </a:extLst>
          </p:cNvPr>
          <p:cNvSpPr txBox="1"/>
          <p:nvPr/>
        </p:nvSpPr>
        <p:spPr>
          <a:xfrm>
            <a:off x="4538629" y="481063"/>
            <a:ext cx="1746334" cy="563905"/>
          </a:xfrm>
          <a:prstGeom prst="rect">
            <a:avLst/>
          </a:prstGeom>
          <a:noFill/>
          <a:ln w="57150" cmpd="dbl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～お問い合わせ先～</a:t>
            </a:r>
            <a:endParaRPr kumimoji="0" lang="ja-JP" altLang="en-US" sz="105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ひがし</a:t>
            </a:r>
            <a:r>
              <a:rPr kumimoji="0" lang="ja-JP" altLang="en-US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放課後子ども教室</a:t>
            </a:r>
            <a:endParaRPr kumimoji="0" lang="ja-JP" altLang="en-US" sz="11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0" 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080-</a:t>
            </a:r>
            <a:r>
              <a:rPr lang="en-US" altLang="ja-JP" sz="8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6990-1492</a:t>
            </a:r>
            <a:r>
              <a:rPr kumimoji="0" lang="ja-JP" altLang="en-US" sz="7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0" lang="ja-JP" altLang="en-US" sz="9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 descr="http://www.qrcodeblog.com/date/qrcgi/perl/qr_img.cgi?d=http%3A%2F%2Fwww.nissin-assist.co.jp%2Fhoukago%2F&amp;e=H&amp;v=0&amp;s=2">
            <a:extLst>
              <a:ext uri="{FF2B5EF4-FFF2-40B4-BE49-F238E27FC236}">
                <a16:creationId xmlns:a16="http://schemas.microsoft.com/office/drawing/2014/main" id="{A48E3AC0-5EA9-4772-3EE4-80D7AE310F41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67" y="452542"/>
            <a:ext cx="704352" cy="6209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D06911F-47F4-1846-0BA5-1E7C430DF2CE}"/>
              </a:ext>
            </a:extLst>
          </p:cNvPr>
          <p:cNvSpPr/>
          <p:nvPr/>
        </p:nvSpPr>
        <p:spPr>
          <a:xfrm>
            <a:off x="4704135" y="83343"/>
            <a:ext cx="204347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2023</a:t>
            </a:r>
            <a:r>
              <a:rPr lang="en-US" altLang="ja-JP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-10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月発行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83857B0-F593-706C-8A9C-005F9F07F4F0}"/>
              </a:ext>
            </a:extLst>
          </p:cNvPr>
          <p:cNvSpPr/>
          <p:nvPr/>
        </p:nvSpPr>
        <p:spPr>
          <a:xfrm>
            <a:off x="270512" y="1902533"/>
            <a:ext cx="24882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外で遊ぼう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6BC9ED5-9241-EA61-7BC6-AB262D3FAC51}"/>
              </a:ext>
            </a:extLst>
          </p:cNvPr>
          <p:cNvSpPr/>
          <p:nvPr/>
        </p:nvSpPr>
        <p:spPr>
          <a:xfrm>
            <a:off x="688330" y="3652402"/>
            <a:ext cx="1542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B2E860C-ABA7-149C-23E9-1FA58FCEAE32}"/>
              </a:ext>
            </a:extLst>
          </p:cNvPr>
          <p:cNvSpPr/>
          <p:nvPr/>
        </p:nvSpPr>
        <p:spPr>
          <a:xfrm>
            <a:off x="4017848" y="4129654"/>
            <a:ext cx="21601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DVD</a:t>
            </a:r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鑑賞会</a:t>
            </a:r>
            <a:endParaRPr lang="ja-JP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94D3CD9-3DDA-5D71-C400-ECEE7D1FD649}"/>
              </a:ext>
            </a:extLst>
          </p:cNvPr>
          <p:cNvSpPr/>
          <p:nvPr/>
        </p:nvSpPr>
        <p:spPr>
          <a:xfrm>
            <a:off x="4307744" y="5896172"/>
            <a:ext cx="1542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4B2CFEDC-D977-52C4-B129-9E4B8A557D09}"/>
              </a:ext>
            </a:extLst>
          </p:cNvPr>
          <p:cNvSpPr/>
          <p:nvPr/>
        </p:nvSpPr>
        <p:spPr>
          <a:xfrm>
            <a:off x="415825" y="6803028"/>
            <a:ext cx="21601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読み聞かせ</a:t>
            </a:r>
            <a:endParaRPr lang="ja-JP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9C64522F-8754-BE33-4F42-5845B49203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10433" y="7451490"/>
            <a:ext cx="1151181" cy="875377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AAF1192-8510-1BB0-C1BA-FABD188D8530}"/>
              </a:ext>
            </a:extLst>
          </p:cNvPr>
          <p:cNvSpPr/>
          <p:nvPr/>
        </p:nvSpPr>
        <p:spPr>
          <a:xfrm>
            <a:off x="390470" y="8388921"/>
            <a:ext cx="221086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出演：お話みどりの風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07520A2F-C7C5-4C44-B2DE-6327C10AD735}"/>
              </a:ext>
            </a:extLst>
          </p:cNvPr>
          <p:cNvSpPr/>
          <p:nvPr/>
        </p:nvSpPr>
        <p:spPr>
          <a:xfrm>
            <a:off x="672307" y="8684329"/>
            <a:ext cx="1542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A7464D0-661E-B96D-4DEC-9BC1723C6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2" y="2477296"/>
            <a:ext cx="1432704" cy="104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4D12A28-03A8-743D-1866-9A2B00498F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4570342" y="4722055"/>
            <a:ext cx="1149350" cy="11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7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7C4B873-24EE-61CE-E684-092A7CF46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85" r="51551"/>
          <a:stretch/>
        </p:blipFill>
        <p:spPr>
          <a:xfrm>
            <a:off x="-7972" y="0"/>
            <a:ext cx="6858000" cy="9906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8369B4-5397-400A-934F-62E37F9A2766}"/>
              </a:ext>
            </a:extLst>
          </p:cNvPr>
          <p:cNvSpPr txBox="1"/>
          <p:nvPr/>
        </p:nvSpPr>
        <p:spPr>
          <a:xfrm>
            <a:off x="173415" y="-2498"/>
            <a:ext cx="5615354" cy="145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きた放課後</a:t>
            </a:r>
            <a:br>
              <a:rPr kumimoji="0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</a:b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　　　子ども通信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D2C9870-632B-40D7-98A1-96C71021B44B}"/>
              </a:ext>
            </a:extLst>
          </p:cNvPr>
          <p:cNvSpPr/>
          <p:nvPr/>
        </p:nvSpPr>
        <p:spPr>
          <a:xfrm>
            <a:off x="4814527" y="42885"/>
            <a:ext cx="204347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2022</a:t>
            </a:r>
            <a:r>
              <a:rPr lang="en-US" altLang="ja-JP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-10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月発行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65D9168-789A-3DF4-A0E2-E8F93077E1D8}"/>
              </a:ext>
            </a:extLst>
          </p:cNvPr>
          <p:cNvSpPr/>
          <p:nvPr/>
        </p:nvSpPr>
        <p:spPr>
          <a:xfrm>
            <a:off x="3623040" y="8396139"/>
            <a:ext cx="3160237" cy="13394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DA9FA0-AEB8-FE53-4F50-EE2834EF7D25}"/>
              </a:ext>
            </a:extLst>
          </p:cNvPr>
          <p:cNvSpPr txBox="1"/>
          <p:nvPr/>
        </p:nvSpPr>
        <p:spPr>
          <a:xfrm>
            <a:off x="3380175" y="8355038"/>
            <a:ext cx="3515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ルールを</a:t>
            </a:r>
            <a:r>
              <a:rPr lang="ja-JP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守</a:t>
            </a:r>
            <a:r>
              <a:rPr lang="ja-JP" alt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って</a:t>
            </a:r>
            <a:endParaRPr lang="en-US" altLang="ja-JP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D8D4C2-A663-E950-7715-40565C223DA5}"/>
              </a:ext>
            </a:extLst>
          </p:cNvPr>
          <p:cNvSpPr txBox="1"/>
          <p:nvPr/>
        </p:nvSpPr>
        <p:spPr>
          <a:xfrm>
            <a:off x="3533595" y="8935061"/>
            <a:ext cx="3531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み</a:t>
            </a:r>
            <a:r>
              <a:rPr kumimoji="0" lang="ja-JP" alt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ん</a:t>
            </a: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なで</a:t>
            </a:r>
            <a:r>
              <a:rPr kumimoji="0" lang="ja-JP" altLang="en-US" sz="36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楽</a:t>
            </a: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しもう！</a:t>
            </a:r>
            <a:endParaRPr kumimoji="0" lang="en-US" altLang="ja-JP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たぬき油性マジック" panose="02000600000000000000" pitchFamily="2" charset="-128"/>
              <a:ea typeface="たぬき油性マジック" panose="02000600000000000000" pitchFamily="2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A6068B-5C43-7984-6017-EE5EB049B28A}"/>
              </a:ext>
            </a:extLst>
          </p:cNvPr>
          <p:cNvSpPr txBox="1"/>
          <p:nvPr/>
        </p:nvSpPr>
        <p:spPr>
          <a:xfrm>
            <a:off x="3702788" y="7356521"/>
            <a:ext cx="319288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～主催者からのお願い～</a:t>
            </a:r>
            <a:endParaRPr kumimoji="0" lang="ja-JP" altLang="en-US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各種イベントは都合により</a:t>
            </a:r>
            <a:r>
              <a:rPr kumimoji="0" lang="ja-JP" altLang="en-US" sz="12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予告なく変更</a:t>
            </a: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等する場合があります。ご了承ください。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申し込みが必要なイベントの受付開始日は、教室内掲示板にてご案内しますのでご確認ください。</a:t>
            </a:r>
          </a:p>
        </p:txBody>
      </p:sp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id="{13E4E742-1C3B-4C66-A6B3-B7DDBC301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82172" y="772757"/>
            <a:ext cx="1165166" cy="751522"/>
          </a:xfrm>
          <a:prstGeom prst="rect">
            <a:avLst/>
          </a:prstGeom>
        </p:spPr>
      </p:pic>
      <p:pic>
        <p:nvPicPr>
          <p:cNvPr id="24" name="グラフィックス 23">
            <a:extLst>
              <a:ext uri="{FF2B5EF4-FFF2-40B4-BE49-F238E27FC236}">
                <a16:creationId xmlns:a16="http://schemas.microsoft.com/office/drawing/2014/main" id="{86B300AC-CE2C-FE5E-F591-0AD609911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5292814" y="970939"/>
            <a:ext cx="885187" cy="603280"/>
          </a:xfrm>
          <a:prstGeom prst="rect">
            <a:avLst/>
          </a:prstGeom>
        </p:spPr>
      </p:pic>
      <p:sp>
        <p:nvSpPr>
          <p:cNvPr id="3" name="テキスト ボックス 5">
            <a:extLst>
              <a:ext uri="{FF2B5EF4-FFF2-40B4-BE49-F238E27FC236}">
                <a16:creationId xmlns:a16="http://schemas.microsoft.com/office/drawing/2014/main" id="{21EF671C-A08E-E397-7A60-DFA80C39710C}"/>
              </a:ext>
            </a:extLst>
          </p:cNvPr>
          <p:cNvSpPr txBox="1"/>
          <p:nvPr/>
        </p:nvSpPr>
        <p:spPr>
          <a:xfrm>
            <a:off x="4431667" y="476816"/>
            <a:ext cx="1746334" cy="563905"/>
          </a:xfrm>
          <a:prstGeom prst="rect">
            <a:avLst/>
          </a:prstGeom>
          <a:noFill/>
          <a:ln w="57150" cmpd="dbl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～お問い合わせ先～</a:t>
            </a:r>
            <a:endParaRPr kumimoji="0" lang="ja-JP" altLang="en-US" sz="105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きた</a:t>
            </a:r>
            <a:r>
              <a:rPr kumimoji="0" lang="ja-JP" altLang="en-US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放課後子ども教室</a:t>
            </a:r>
            <a:endParaRPr kumimoji="0" lang="ja-JP" altLang="en-US" sz="11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0" 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080-</a:t>
            </a:r>
            <a:r>
              <a:rPr kumimoji="0" lang="en-US" altLang="ja-JP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6984</a:t>
            </a:r>
            <a:r>
              <a:rPr kumimoji="0" 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kumimoji="0" lang="en-US" altLang="ja-JP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5454</a:t>
            </a:r>
            <a:r>
              <a:rPr kumimoji="0" lang="ja-JP" altLang="en-US" sz="7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0" lang="ja-JP" altLang="en-US" sz="9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 descr="http://www.qrcodeblog.com/date/qrcgi/perl/qr_img.cgi?d=http%3A%2F%2Fwww.nissin-assist.co.jp%2Fhoukago%2F&amp;e=H&amp;v=0&amp;s=2">
            <a:extLst>
              <a:ext uri="{FF2B5EF4-FFF2-40B4-BE49-F238E27FC236}">
                <a16:creationId xmlns:a16="http://schemas.microsoft.com/office/drawing/2014/main" id="{85DFA919-C758-6BDC-F554-92871CEF7FA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862" y="410330"/>
            <a:ext cx="717171" cy="65077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D293D6D-6C3A-E73A-C37C-AF9921BCA8D3}"/>
              </a:ext>
            </a:extLst>
          </p:cNvPr>
          <p:cNvSpPr/>
          <p:nvPr/>
        </p:nvSpPr>
        <p:spPr>
          <a:xfrm>
            <a:off x="138829" y="1653777"/>
            <a:ext cx="6580341" cy="522409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ja-JP" altLang="en-US" sz="1800" b="0" i="0" u="none" strike="noStrike" baseline="0" dirty="0">
              <a:solidFill>
                <a:srgbClr val="000000"/>
              </a:solidFill>
              <a:latin typeface="Tanuki Permanent Marker" panose="02000600000000000000" pitchFamily="2" charset="-128"/>
              <a:ea typeface="Tanuki Permanent Marker" panose="02000600000000000000" pitchFamily="2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35ED504E-1D00-AF7B-77DE-6E6896E3D019}"/>
              </a:ext>
            </a:extLst>
          </p:cNvPr>
          <p:cNvSpPr/>
          <p:nvPr/>
        </p:nvSpPr>
        <p:spPr>
          <a:xfrm>
            <a:off x="599248" y="1809017"/>
            <a:ext cx="59298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みんなで楽しく英語を学ぼう！</a:t>
            </a:r>
            <a:endParaRPr lang="ja-JP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2C0A153-E22C-CD3C-F5AB-9F6A65D4F8DE}"/>
              </a:ext>
            </a:extLst>
          </p:cNvPr>
          <p:cNvSpPr/>
          <p:nvPr/>
        </p:nvSpPr>
        <p:spPr>
          <a:xfrm>
            <a:off x="814247" y="2421873"/>
            <a:ext cx="53319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★プリントを使用して楽しく英語を学びます</a:t>
            </a:r>
            <a:r>
              <a:rPr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。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A380433F-C4E7-8A7C-747D-AB9528D1D558}"/>
              </a:ext>
            </a:extLst>
          </p:cNvPr>
          <p:cNvSpPr/>
          <p:nvPr/>
        </p:nvSpPr>
        <p:spPr>
          <a:xfrm>
            <a:off x="1070918" y="3164512"/>
            <a:ext cx="46538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第</a:t>
            </a:r>
            <a:r>
              <a:rPr lang="en-US" altLang="ja-JP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回：　</a:t>
            </a: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10/5(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木</a:t>
            </a: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)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　　 </a:t>
            </a: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959A0D1-161A-E237-156D-6D4EF78F61CC}"/>
              </a:ext>
            </a:extLst>
          </p:cNvPr>
          <p:cNvSpPr/>
          <p:nvPr/>
        </p:nvSpPr>
        <p:spPr>
          <a:xfrm>
            <a:off x="781096" y="3915291"/>
            <a:ext cx="53062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　第</a:t>
            </a: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2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回：　</a:t>
            </a: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10/12(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木</a:t>
            </a: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)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　　</a:t>
            </a: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　 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BC02D60B-78E3-6A20-390C-D10D3E052E99}"/>
              </a:ext>
            </a:extLst>
          </p:cNvPr>
          <p:cNvSpPr/>
          <p:nvPr/>
        </p:nvSpPr>
        <p:spPr>
          <a:xfrm>
            <a:off x="819621" y="4657930"/>
            <a:ext cx="488830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　第</a:t>
            </a:r>
            <a:r>
              <a:rPr lang="en-US" altLang="ja-JP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3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回：　</a:t>
            </a: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10/19(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木</a:t>
            </a: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)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　　</a:t>
            </a: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3CB492AF-2A6A-E4B3-4254-89B3C1A8741E}"/>
              </a:ext>
            </a:extLst>
          </p:cNvPr>
          <p:cNvSpPr/>
          <p:nvPr/>
        </p:nvSpPr>
        <p:spPr>
          <a:xfrm>
            <a:off x="1688462" y="5458042"/>
            <a:ext cx="32624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講師：　ローゾ・セルジュ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06400B4E-0B38-DBA7-BE79-34208A3546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7549" y="5642824"/>
            <a:ext cx="1091748" cy="1112743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8D0ACAB7-44BE-63AD-01AF-F267BE3B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03" y="6043861"/>
            <a:ext cx="2367646" cy="80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482CF35-B8A7-0D0C-78ED-F27DD11F1E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flipH="1">
            <a:off x="533092" y="5658097"/>
            <a:ext cx="1164861" cy="714546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F5ED871-C79B-1D95-E235-14F735952FD3}"/>
              </a:ext>
            </a:extLst>
          </p:cNvPr>
          <p:cNvSpPr/>
          <p:nvPr/>
        </p:nvSpPr>
        <p:spPr>
          <a:xfrm>
            <a:off x="431825" y="7185016"/>
            <a:ext cx="2584877" cy="2364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7957AD25-61DF-6B76-ACC9-7BDFC09F155B}"/>
              </a:ext>
            </a:extLst>
          </p:cNvPr>
          <p:cNvSpPr/>
          <p:nvPr/>
        </p:nvSpPr>
        <p:spPr>
          <a:xfrm>
            <a:off x="399917" y="7332427"/>
            <a:ext cx="265428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ハロウィンイベント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2BE4EE12-A14C-C5D0-859E-2D3AFA4194EB}"/>
              </a:ext>
            </a:extLst>
          </p:cNvPr>
          <p:cNvSpPr/>
          <p:nvPr/>
        </p:nvSpPr>
        <p:spPr>
          <a:xfrm>
            <a:off x="918100" y="9051488"/>
            <a:ext cx="1542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93DB0DB9-B291-514F-43EA-8FC3F67509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24234" y="7700973"/>
            <a:ext cx="1381929" cy="1381929"/>
          </a:xfrm>
          <a:prstGeom prst="rect">
            <a:avLst/>
          </a:prstGeom>
        </p:spPr>
      </p:pic>
      <p:sp>
        <p:nvSpPr>
          <p:cNvPr id="51" name="フローチャート: 結合子 50">
            <a:extLst>
              <a:ext uri="{FF2B5EF4-FFF2-40B4-BE49-F238E27FC236}">
                <a16:creationId xmlns:a16="http://schemas.microsoft.com/office/drawing/2014/main" id="{07C517F6-38EC-3F2B-50F9-E84F9A0BC624}"/>
              </a:ext>
            </a:extLst>
          </p:cNvPr>
          <p:cNvSpPr/>
          <p:nvPr/>
        </p:nvSpPr>
        <p:spPr>
          <a:xfrm>
            <a:off x="2460510" y="7893099"/>
            <a:ext cx="1134226" cy="1058151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10/26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</a:rPr>
              <a:t>木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5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7C4B873-24EE-61CE-E684-092A7CF46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85" r="51551"/>
          <a:stretch/>
        </p:blipFill>
        <p:spPr>
          <a:xfrm>
            <a:off x="-7972" y="-2498"/>
            <a:ext cx="6858000" cy="9906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8369B4-5397-400A-934F-62E37F9A2766}"/>
              </a:ext>
            </a:extLst>
          </p:cNvPr>
          <p:cNvSpPr txBox="1"/>
          <p:nvPr/>
        </p:nvSpPr>
        <p:spPr>
          <a:xfrm>
            <a:off x="173415" y="-2498"/>
            <a:ext cx="5615354" cy="145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みなみ放課後</a:t>
            </a:r>
            <a:br>
              <a:rPr kumimoji="0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</a:b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　　　子ども通信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D2C9870-632B-40D7-98A1-96C71021B44B}"/>
              </a:ext>
            </a:extLst>
          </p:cNvPr>
          <p:cNvSpPr/>
          <p:nvPr/>
        </p:nvSpPr>
        <p:spPr>
          <a:xfrm>
            <a:off x="4814527" y="42885"/>
            <a:ext cx="204347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2022</a:t>
            </a:r>
            <a:r>
              <a:rPr lang="en-US" altLang="ja-JP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-10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月発行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65D9168-789A-3DF4-A0E2-E8F93077E1D8}"/>
              </a:ext>
            </a:extLst>
          </p:cNvPr>
          <p:cNvSpPr/>
          <p:nvPr/>
        </p:nvSpPr>
        <p:spPr>
          <a:xfrm>
            <a:off x="3587371" y="8379986"/>
            <a:ext cx="3160237" cy="13394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DA9FA0-AEB8-FE53-4F50-EE2834EF7D25}"/>
              </a:ext>
            </a:extLst>
          </p:cNvPr>
          <p:cNvSpPr txBox="1"/>
          <p:nvPr/>
        </p:nvSpPr>
        <p:spPr>
          <a:xfrm>
            <a:off x="3342504" y="8403372"/>
            <a:ext cx="3515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ルールを</a:t>
            </a:r>
            <a:r>
              <a:rPr lang="ja-JP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守</a:t>
            </a:r>
            <a:r>
              <a:rPr lang="ja-JP" alt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って</a:t>
            </a:r>
            <a:endParaRPr lang="en-US" altLang="ja-JP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D8D4C2-A663-E950-7715-40565C223DA5}"/>
              </a:ext>
            </a:extLst>
          </p:cNvPr>
          <p:cNvSpPr txBox="1"/>
          <p:nvPr/>
        </p:nvSpPr>
        <p:spPr>
          <a:xfrm>
            <a:off x="3499552" y="8963503"/>
            <a:ext cx="3531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み</a:t>
            </a:r>
            <a:r>
              <a:rPr kumimoji="0" lang="ja-JP" alt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ん</a:t>
            </a: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なで</a:t>
            </a:r>
            <a:r>
              <a:rPr kumimoji="0" lang="ja-JP" altLang="en-US" sz="36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楽</a:t>
            </a: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しもう！</a:t>
            </a:r>
            <a:endParaRPr kumimoji="0" lang="en-US" altLang="ja-JP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たぬき油性マジック" panose="02000600000000000000" pitchFamily="2" charset="-128"/>
              <a:ea typeface="たぬき油性マジック" panose="02000600000000000000" pitchFamily="2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A6068B-5C43-7984-6017-EE5EB049B28A}"/>
              </a:ext>
            </a:extLst>
          </p:cNvPr>
          <p:cNvSpPr txBox="1"/>
          <p:nvPr/>
        </p:nvSpPr>
        <p:spPr>
          <a:xfrm>
            <a:off x="3377307" y="7285515"/>
            <a:ext cx="353728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～主催者からのお願い～</a:t>
            </a:r>
            <a:endParaRPr kumimoji="0" lang="ja-JP" altLang="en-US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各種イベントは都合により</a:t>
            </a:r>
            <a:r>
              <a:rPr kumimoji="0" lang="ja-JP" altLang="en-US" sz="12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予告なく変更</a:t>
            </a: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等する場合があります。ご了承ください。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申し込みが必要なイベントの受付開始日は、教室内掲示板にてご案内しますのでご確認ください。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F2CFA80-1A00-EFFB-D3E1-26D70DDCA6B0}"/>
              </a:ext>
            </a:extLst>
          </p:cNvPr>
          <p:cNvSpPr/>
          <p:nvPr/>
        </p:nvSpPr>
        <p:spPr>
          <a:xfrm>
            <a:off x="208202" y="1804780"/>
            <a:ext cx="2584877" cy="2364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A05158-A195-73EA-6731-993D563F62A4}"/>
              </a:ext>
            </a:extLst>
          </p:cNvPr>
          <p:cNvSpPr/>
          <p:nvPr/>
        </p:nvSpPr>
        <p:spPr>
          <a:xfrm>
            <a:off x="3807813" y="4123463"/>
            <a:ext cx="2584877" cy="2364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D2A7A53-D5AA-F183-0C9A-059F25FE176F}"/>
              </a:ext>
            </a:extLst>
          </p:cNvPr>
          <p:cNvSpPr/>
          <p:nvPr/>
        </p:nvSpPr>
        <p:spPr>
          <a:xfrm>
            <a:off x="208202" y="6698127"/>
            <a:ext cx="2584877" cy="2364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7051B85C-5DB1-86D0-C53E-572773711952}"/>
              </a:ext>
            </a:extLst>
          </p:cNvPr>
          <p:cNvSpPr/>
          <p:nvPr/>
        </p:nvSpPr>
        <p:spPr>
          <a:xfrm>
            <a:off x="2337549" y="2443424"/>
            <a:ext cx="1149350" cy="108755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10/5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</a:rPr>
              <a:t>木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36C5B218-603E-5FCA-6F00-2950CB324AF7}"/>
              </a:ext>
            </a:extLst>
          </p:cNvPr>
          <p:cNvSpPr/>
          <p:nvPr/>
        </p:nvSpPr>
        <p:spPr>
          <a:xfrm>
            <a:off x="3263859" y="4714267"/>
            <a:ext cx="1149350" cy="108755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10/12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</a:rPr>
              <a:t>木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D29120DF-EC34-17CA-7BF3-918BC20F8BF2}"/>
              </a:ext>
            </a:extLst>
          </p:cNvPr>
          <p:cNvSpPr/>
          <p:nvPr/>
        </p:nvSpPr>
        <p:spPr>
          <a:xfrm>
            <a:off x="2184048" y="7345403"/>
            <a:ext cx="1149350" cy="108755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10/19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</a:rPr>
              <a:t>木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id="{13E4E742-1C3B-4C66-A6B3-B7DDBC301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2538" y="964248"/>
            <a:ext cx="1165166" cy="75152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0706750-0433-AC5F-13DB-030391371A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897107" y="2717419"/>
            <a:ext cx="1390956" cy="912815"/>
          </a:xfrm>
          <a:prstGeom prst="rect">
            <a:avLst/>
          </a:prstGeom>
        </p:spPr>
      </p:pic>
      <p:pic>
        <p:nvPicPr>
          <p:cNvPr id="24" name="グラフィックス 23">
            <a:extLst>
              <a:ext uri="{FF2B5EF4-FFF2-40B4-BE49-F238E27FC236}">
                <a16:creationId xmlns:a16="http://schemas.microsoft.com/office/drawing/2014/main" id="{86B300AC-CE2C-FE5E-F591-0AD609911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3303569" y="3314959"/>
            <a:ext cx="1054360" cy="71857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482CF35-B8A7-0D0C-78ED-F27DD11F1E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>
            <a:off x="415825" y="4762747"/>
            <a:ext cx="1488082" cy="91281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93DB0DB9-B291-514F-43EA-8FC3F67509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265186" y="3336100"/>
            <a:ext cx="912815" cy="91281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04E579E5-A65A-A90B-875C-DB5922E10E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443513" y="5921305"/>
            <a:ext cx="912815" cy="91281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346A8B7C-2FFA-A2BE-0609-1518574220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229176" y="1221671"/>
            <a:ext cx="674731" cy="674731"/>
          </a:xfrm>
          <a:prstGeom prst="rect">
            <a:avLst/>
          </a:prstGeom>
        </p:spPr>
      </p:pic>
      <p:sp>
        <p:nvSpPr>
          <p:cNvPr id="3" name="テキスト ボックス 5">
            <a:extLst>
              <a:ext uri="{FF2B5EF4-FFF2-40B4-BE49-F238E27FC236}">
                <a16:creationId xmlns:a16="http://schemas.microsoft.com/office/drawing/2014/main" id="{CCE2D552-5604-E81E-CDAB-5770723BF8BE}"/>
              </a:ext>
            </a:extLst>
          </p:cNvPr>
          <p:cNvSpPr txBox="1"/>
          <p:nvPr/>
        </p:nvSpPr>
        <p:spPr>
          <a:xfrm>
            <a:off x="4431667" y="476816"/>
            <a:ext cx="1746334" cy="563905"/>
          </a:xfrm>
          <a:prstGeom prst="rect">
            <a:avLst/>
          </a:prstGeom>
          <a:noFill/>
          <a:ln w="57150" cmpd="dbl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～お問い合わせ先～</a:t>
            </a:r>
            <a:endParaRPr kumimoji="0" lang="ja-JP" altLang="en-US" sz="105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みなみ</a:t>
            </a:r>
            <a:r>
              <a:rPr kumimoji="0" lang="ja-JP" altLang="en-US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放課後子ども教室</a:t>
            </a:r>
            <a:endParaRPr kumimoji="0" lang="ja-JP" altLang="en-US" sz="11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8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070-2234-7952</a:t>
            </a:r>
            <a:r>
              <a:rPr kumimoji="0" lang="ja-JP" altLang="en-US" sz="7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0" lang="ja-JP" altLang="en-US" sz="9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 descr="http://www.qrcodeblog.com/date/qrcgi/perl/qr_img.cgi?d=http%3A%2F%2Fwww.nissin-assist.co.jp%2Fhoukago%2F&amp;e=H&amp;v=0&amp;s=2">
            <a:extLst>
              <a:ext uri="{FF2B5EF4-FFF2-40B4-BE49-F238E27FC236}">
                <a16:creationId xmlns:a16="http://schemas.microsoft.com/office/drawing/2014/main" id="{1176BCDF-9E01-A827-36E3-41CAFCD5BE59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91" y="435603"/>
            <a:ext cx="717171" cy="6265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5398B8F-3A05-36ED-AEAD-1986789C28D6}"/>
              </a:ext>
            </a:extLst>
          </p:cNvPr>
          <p:cNvSpPr/>
          <p:nvPr/>
        </p:nvSpPr>
        <p:spPr>
          <a:xfrm>
            <a:off x="111404" y="1921619"/>
            <a:ext cx="27527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リズミカル体操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9CEDD2D-BD0F-BB27-957A-7EA0A2D5521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08682" y="2523517"/>
            <a:ext cx="1158195" cy="857238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14A8C4C-D67A-BF5C-24F8-9CE6339D9276}"/>
              </a:ext>
            </a:extLst>
          </p:cNvPr>
          <p:cNvSpPr/>
          <p:nvPr/>
        </p:nvSpPr>
        <p:spPr>
          <a:xfrm>
            <a:off x="697657" y="3478780"/>
            <a:ext cx="162095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講師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沼本佳子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1A0C5DE-9B9F-2E29-3056-55F24552FC10}"/>
              </a:ext>
            </a:extLst>
          </p:cNvPr>
          <p:cNvSpPr/>
          <p:nvPr/>
        </p:nvSpPr>
        <p:spPr>
          <a:xfrm>
            <a:off x="736930" y="3770929"/>
            <a:ext cx="1542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215A606-6CC0-591D-170B-B541B54105C9}"/>
              </a:ext>
            </a:extLst>
          </p:cNvPr>
          <p:cNvSpPr/>
          <p:nvPr/>
        </p:nvSpPr>
        <p:spPr>
          <a:xfrm>
            <a:off x="3723876" y="4200525"/>
            <a:ext cx="27527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アシストスポーツ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371EE48-66A8-8839-4F66-01506E735A4D}"/>
              </a:ext>
            </a:extLst>
          </p:cNvPr>
          <p:cNvSpPr/>
          <p:nvPr/>
        </p:nvSpPr>
        <p:spPr>
          <a:xfrm>
            <a:off x="4391680" y="6141317"/>
            <a:ext cx="1542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D7608416-CE60-1E2E-C9CC-0FD1F4336666}"/>
              </a:ext>
            </a:extLst>
          </p:cNvPr>
          <p:cNvSpPr/>
          <p:nvPr/>
        </p:nvSpPr>
        <p:spPr>
          <a:xfrm>
            <a:off x="131760" y="6858929"/>
            <a:ext cx="27527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DVD</a:t>
            </a:r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鑑賞会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8DFF1F1C-E2A3-0CC3-079E-A02D331F35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3267" y="7411011"/>
            <a:ext cx="1149350" cy="1174117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5DF048F-1374-F258-02FE-3B70E5A8EB6D}"/>
              </a:ext>
            </a:extLst>
          </p:cNvPr>
          <p:cNvSpPr/>
          <p:nvPr/>
        </p:nvSpPr>
        <p:spPr>
          <a:xfrm>
            <a:off x="736930" y="8600867"/>
            <a:ext cx="1542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DEA634EF-B772-D42A-9642-2B798B986C1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4561944" y="4905467"/>
            <a:ext cx="1168118" cy="711823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5ADBC02-A642-B75C-DE40-F057FF405F8F}"/>
              </a:ext>
            </a:extLst>
          </p:cNvPr>
          <p:cNvSpPr/>
          <p:nvPr/>
        </p:nvSpPr>
        <p:spPr>
          <a:xfrm>
            <a:off x="3755370" y="5825206"/>
            <a:ext cx="272125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講師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ja-JP" alt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ハマダスポーツ企画㈱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260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7C4B873-24EE-61CE-E684-092A7CF46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85" r="51551"/>
          <a:stretch/>
        </p:blipFill>
        <p:spPr>
          <a:xfrm>
            <a:off x="-7972" y="-2498"/>
            <a:ext cx="6858000" cy="9906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8369B4-5397-400A-934F-62E37F9A2766}"/>
              </a:ext>
            </a:extLst>
          </p:cNvPr>
          <p:cNvSpPr txBox="1"/>
          <p:nvPr/>
        </p:nvSpPr>
        <p:spPr>
          <a:xfrm>
            <a:off x="173415" y="-2498"/>
            <a:ext cx="5615354" cy="145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あいのやま放課後</a:t>
            </a:r>
            <a:br>
              <a:rPr kumimoji="0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</a:b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　　　子ども通信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D2C9870-632B-40D7-98A1-96C71021B44B}"/>
              </a:ext>
            </a:extLst>
          </p:cNvPr>
          <p:cNvSpPr/>
          <p:nvPr/>
        </p:nvSpPr>
        <p:spPr>
          <a:xfrm>
            <a:off x="4814527" y="42885"/>
            <a:ext cx="204347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2022</a:t>
            </a:r>
            <a:r>
              <a:rPr lang="en-US" altLang="ja-JP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-10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月発行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65D9168-789A-3DF4-A0E2-E8F93077E1D8}"/>
              </a:ext>
            </a:extLst>
          </p:cNvPr>
          <p:cNvSpPr/>
          <p:nvPr/>
        </p:nvSpPr>
        <p:spPr>
          <a:xfrm>
            <a:off x="3587371" y="8379986"/>
            <a:ext cx="3160237" cy="13394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DA9FA0-AEB8-FE53-4F50-EE2834EF7D25}"/>
              </a:ext>
            </a:extLst>
          </p:cNvPr>
          <p:cNvSpPr txBox="1"/>
          <p:nvPr/>
        </p:nvSpPr>
        <p:spPr>
          <a:xfrm>
            <a:off x="3342504" y="8403372"/>
            <a:ext cx="3515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ルールを</a:t>
            </a:r>
            <a:r>
              <a:rPr lang="ja-JP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守</a:t>
            </a:r>
            <a:r>
              <a:rPr lang="ja-JP" alt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って</a:t>
            </a:r>
            <a:endParaRPr lang="en-US" altLang="ja-JP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D8D4C2-A663-E950-7715-40565C223DA5}"/>
              </a:ext>
            </a:extLst>
          </p:cNvPr>
          <p:cNvSpPr txBox="1"/>
          <p:nvPr/>
        </p:nvSpPr>
        <p:spPr>
          <a:xfrm>
            <a:off x="3499552" y="8963503"/>
            <a:ext cx="3531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み</a:t>
            </a:r>
            <a:r>
              <a:rPr kumimoji="0" lang="ja-JP" alt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ん</a:t>
            </a: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なで</a:t>
            </a:r>
            <a:r>
              <a:rPr kumimoji="0" lang="ja-JP" altLang="en-US" sz="36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楽</a:t>
            </a: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しもう！</a:t>
            </a:r>
            <a:endParaRPr kumimoji="0" lang="en-US" altLang="ja-JP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たぬき油性マジック" panose="02000600000000000000" pitchFamily="2" charset="-128"/>
              <a:ea typeface="たぬき油性マジック" panose="02000600000000000000" pitchFamily="2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A6068B-5C43-7984-6017-EE5EB049B28A}"/>
              </a:ext>
            </a:extLst>
          </p:cNvPr>
          <p:cNvSpPr txBox="1"/>
          <p:nvPr/>
        </p:nvSpPr>
        <p:spPr>
          <a:xfrm>
            <a:off x="3377307" y="7285515"/>
            <a:ext cx="353728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～主催者からのお願い～</a:t>
            </a:r>
            <a:endParaRPr kumimoji="0" lang="ja-JP" altLang="en-US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各種イベントは都合により</a:t>
            </a:r>
            <a:r>
              <a:rPr kumimoji="0" lang="ja-JP" altLang="en-US" sz="12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予告なく変更</a:t>
            </a: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等する場合があります。ご了承ください。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申し込みが必要なイベントの受付開始日は、教室内掲示板にてご案内しますのでご確認ください。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A05158-A195-73EA-6731-993D563F62A4}"/>
              </a:ext>
            </a:extLst>
          </p:cNvPr>
          <p:cNvSpPr/>
          <p:nvPr/>
        </p:nvSpPr>
        <p:spPr>
          <a:xfrm>
            <a:off x="3807813" y="4075623"/>
            <a:ext cx="2584877" cy="2364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D2A7A53-D5AA-F183-0C9A-059F25FE176F}"/>
              </a:ext>
            </a:extLst>
          </p:cNvPr>
          <p:cNvSpPr/>
          <p:nvPr/>
        </p:nvSpPr>
        <p:spPr>
          <a:xfrm>
            <a:off x="206474" y="6706757"/>
            <a:ext cx="2584877" cy="2364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36C5B218-603E-5FCA-6F00-2950CB324AF7}"/>
              </a:ext>
            </a:extLst>
          </p:cNvPr>
          <p:cNvSpPr/>
          <p:nvPr/>
        </p:nvSpPr>
        <p:spPr>
          <a:xfrm>
            <a:off x="3263859" y="4714267"/>
            <a:ext cx="1149350" cy="108755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10/12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</a:rPr>
              <a:t>木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D29120DF-EC34-17CA-7BF3-918BC20F8BF2}"/>
              </a:ext>
            </a:extLst>
          </p:cNvPr>
          <p:cNvSpPr/>
          <p:nvPr/>
        </p:nvSpPr>
        <p:spPr>
          <a:xfrm>
            <a:off x="2257229" y="7332549"/>
            <a:ext cx="1149350" cy="108755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10/19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</a:rPr>
              <a:t>木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id="{13E4E742-1C3B-4C66-A6B3-B7DDBC301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2538" y="964248"/>
            <a:ext cx="1165166" cy="75152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0706750-0433-AC5F-13DB-030391371A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838239" y="2565323"/>
            <a:ext cx="1390956" cy="912815"/>
          </a:xfrm>
          <a:prstGeom prst="rect">
            <a:avLst/>
          </a:prstGeom>
        </p:spPr>
      </p:pic>
      <p:pic>
        <p:nvPicPr>
          <p:cNvPr id="24" name="グラフィックス 23">
            <a:extLst>
              <a:ext uri="{FF2B5EF4-FFF2-40B4-BE49-F238E27FC236}">
                <a16:creationId xmlns:a16="http://schemas.microsoft.com/office/drawing/2014/main" id="{86B300AC-CE2C-FE5E-F591-0AD609911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3261896" y="3373683"/>
            <a:ext cx="949132" cy="64686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482CF35-B8A7-0D0C-78ED-F27DD11F1E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>
            <a:off x="540337" y="4808976"/>
            <a:ext cx="1488082" cy="91281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93DB0DB9-B291-514F-43EA-8FC3F67509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190024" y="3286749"/>
            <a:ext cx="912815" cy="91281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04E579E5-A65A-A90B-875C-DB5922E10E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443513" y="5921305"/>
            <a:ext cx="912815" cy="91281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346A8B7C-2FFA-A2BE-0609-1518574220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229176" y="1221671"/>
            <a:ext cx="674731" cy="674731"/>
          </a:xfrm>
          <a:prstGeom prst="rect">
            <a:avLst/>
          </a:prstGeom>
        </p:spPr>
      </p:pic>
      <p:sp>
        <p:nvSpPr>
          <p:cNvPr id="3" name="テキスト ボックス 5">
            <a:extLst>
              <a:ext uri="{FF2B5EF4-FFF2-40B4-BE49-F238E27FC236}">
                <a16:creationId xmlns:a16="http://schemas.microsoft.com/office/drawing/2014/main" id="{FCB4F362-6E45-626A-A2B1-48D3E2A4F6CC}"/>
              </a:ext>
            </a:extLst>
          </p:cNvPr>
          <p:cNvSpPr txBox="1"/>
          <p:nvPr/>
        </p:nvSpPr>
        <p:spPr>
          <a:xfrm>
            <a:off x="4443361" y="505152"/>
            <a:ext cx="1734640" cy="490805"/>
          </a:xfrm>
          <a:prstGeom prst="rect">
            <a:avLst/>
          </a:prstGeom>
          <a:noFill/>
          <a:ln w="57150" cmpd="dbl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800" b="1" kern="1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お問い合わせ先</a:t>
            </a:r>
            <a:endParaRPr lang="ja-JP" sz="1000" b="1" kern="1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Aft>
                <a:spcPts val="0"/>
              </a:spcAft>
            </a:pPr>
            <a:r>
              <a:rPr lang="ja-JP" altLang="en-US" sz="900" b="1" kern="1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あいのやま</a:t>
            </a:r>
            <a:r>
              <a:rPr lang="ja-JP" sz="900" b="1" kern="1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放課後子ども教室</a:t>
            </a:r>
            <a:endParaRPr lang="ja-JP" sz="1050" b="1" kern="1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Aft>
                <a:spcPts val="0"/>
              </a:spcAft>
            </a:pPr>
            <a:r>
              <a:rPr lang="ja-JP" sz="800" b="1" kern="1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800" b="1" kern="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070-2234-7953</a:t>
            </a:r>
            <a:r>
              <a:rPr lang="ja-JP" sz="800" b="1" kern="1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sz="1000" b="1" kern="1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 descr="http://www.qrcodeblog.com/date/qrcgi/perl/qr_img.cgi?d=http%3A%2F%2Fwww.nissin-assist.co.jp%2Fhoukago%2F&amp;e=H&amp;v=0&amp;s=2">
            <a:extLst>
              <a:ext uri="{FF2B5EF4-FFF2-40B4-BE49-F238E27FC236}">
                <a16:creationId xmlns:a16="http://schemas.microsoft.com/office/drawing/2014/main" id="{4C4FEE48-3C85-9EEA-787F-DEF3AC086CB0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860" y="438193"/>
            <a:ext cx="634602" cy="61125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ED64514-93CB-3CDB-9108-0746F2C5E1D8}"/>
              </a:ext>
            </a:extLst>
          </p:cNvPr>
          <p:cNvSpPr/>
          <p:nvPr/>
        </p:nvSpPr>
        <p:spPr>
          <a:xfrm>
            <a:off x="3799841" y="4239295"/>
            <a:ext cx="25848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リズミカル体操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87BD371-07DA-F325-2EC6-6B50AB56C14F}"/>
              </a:ext>
            </a:extLst>
          </p:cNvPr>
          <p:cNvSpPr/>
          <p:nvPr/>
        </p:nvSpPr>
        <p:spPr>
          <a:xfrm>
            <a:off x="4289772" y="5770469"/>
            <a:ext cx="162095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講師：沼本佳子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19CDF25-A68F-E12B-36C4-966CC72785D5}"/>
              </a:ext>
            </a:extLst>
          </p:cNvPr>
          <p:cNvSpPr/>
          <p:nvPr/>
        </p:nvSpPr>
        <p:spPr>
          <a:xfrm>
            <a:off x="4319969" y="6101912"/>
            <a:ext cx="1542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40955CB-F470-15FB-2433-8AE4EF82190E}"/>
              </a:ext>
            </a:extLst>
          </p:cNvPr>
          <p:cNvSpPr/>
          <p:nvPr/>
        </p:nvSpPr>
        <p:spPr>
          <a:xfrm>
            <a:off x="209104" y="8379986"/>
            <a:ext cx="263084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講師</a:t>
            </a:r>
            <a:r>
              <a:rPr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ハマダスポーツ企画㈱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AB8BC22-58F8-0633-1CF3-9062598C16D0}"/>
              </a:ext>
            </a:extLst>
          </p:cNvPr>
          <p:cNvSpPr/>
          <p:nvPr/>
        </p:nvSpPr>
        <p:spPr>
          <a:xfrm>
            <a:off x="719914" y="8709973"/>
            <a:ext cx="1542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B68159F-B1CA-84A1-7344-43007FE57F68}"/>
              </a:ext>
            </a:extLst>
          </p:cNvPr>
          <p:cNvSpPr/>
          <p:nvPr/>
        </p:nvSpPr>
        <p:spPr>
          <a:xfrm>
            <a:off x="206474" y="1789988"/>
            <a:ext cx="2584877" cy="2364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F4FF147-9934-D11E-FE9A-48BD09D76311}"/>
              </a:ext>
            </a:extLst>
          </p:cNvPr>
          <p:cNvSpPr/>
          <p:nvPr/>
        </p:nvSpPr>
        <p:spPr>
          <a:xfrm>
            <a:off x="453091" y="1854685"/>
            <a:ext cx="21601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DVD</a:t>
            </a:r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鑑賞会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33D39ECC-3C5D-3C06-455A-4A5CDCC83AF1}"/>
              </a:ext>
            </a:extLst>
          </p:cNvPr>
          <p:cNvSpPr/>
          <p:nvPr/>
        </p:nvSpPr>
        <p:spPr>
          <a:xfrm>
            <a:off x="713009" y="3638520"/>
            <a:ext cx="1542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7051B85C-5DB1-86D0-C53E-572773711952}"/>
              </a:ext>
            </a:extLst>
          </p:cNvPr>
          <p:cNvSpPr/>
          <p:nvPr/>
        </p:nvSpPr>
        <p:spPr>
          <a:xfrm>
            <a:off x="2337549" y="2443424"/>
            <a:ext cx="1149350" cy="108755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10/5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</a:rPr>
              <a:t>水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76566A57-B926-EA52-6F2D-F828396535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533717" y="4768617"/>
            <a:ext cx="1158195" cy="857238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995E532-60D5-9592-59F8-4FB52C25C3ED}"/>
              </a:ext>
            </a:extLst>
          </p:cNvPr>
          <p:cNvSpPr/>
          <p:nvPr/>
        </p:nvSpPr>
        <p:spPr>
          <a:xfrm>
            <a:off x="190166" y="6833016"/>
            <a:ext cx="27527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アシストスポーツ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7542A62B-3267-2D22-2ACD-2C0DB5149A1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9109" y="7442271"/>
            <a:ext cx="1168118" cy="71182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ACA64CA-3318-563E-BC27-61C8DEBFBF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07407" y="2412590"/>
            <a:ext cx="1149350" cy="11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85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7C4B873-24EE-61CE-E684-092A7CF46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85" r="51551"/>
          <a:stretch/>
        </p:blipFill>
        <p:spPr>
          <a:xfrm>
            <a:off x="-7972" y="-2498"/>
            <a:ext cx="6858000" cy="9906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8369B4-5397-400A-934F-62E37F9A2766}"/>
              </a:ext>
            </a:extLst>
          </p:cNvPr>
          <p:cNvSpPr txBox="1"/>
          <p:nvPr/>
        </p:nvSpPr>
        <p:spPr>
          <a:xfrm>
            <a:off x="173415" y="-2498"/>
            <a:ext cx="5615354" cy="145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かぐやま放課後</a:t>
            </a:r>
            <a:br>
              <a:rPr kumimoji="0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</a:b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　　　子ども通信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D2C9870-632B-40D7-98A1-96C71021B44B}"/>
              </a:ext>
            </a:extLst>
          </p:cNvPr>
          <p:cNvSpPr/>
          <p:nvPr/>
        </p:nvSpPr>
        <p:spPr>
          <a:xfrm>
            <a:off x="4814527" y="42885"/>
            <a:ext cx="204347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2022</a:t>
            </a:r>
            <a:r>
              <a:rPr lang="en-US" altLang="ja-JP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-10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月発行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65D9168-789A-3DF4-A0E2-E8F93077E1D8}"/>
              </a:ext>
            </a:extLst>
          </p:cNvPr>
          <p:cNvSpPr/>
          <p:nvPr/>
        </p:nvSpPr>
        <p:spPr>
          <a:xfrm>
            <a:off x="3587371" y="8379986"/>
            <a:ext cx="3160237" cy="13394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DA9FA0-AEB8-FE53-4F50-EE2834EF7D25}"/>
              </a:ext>
            </a:extLst>
          </p:cNvPr>
          <p:cNvSpPr txBox="1"/>
          <p:nvPr/>
        </p:nvSpPr>
        <p:spPr>
          <a:xfrm>
            <a:off x="3302048" y="8432956"/>
            <a:ext cx="3515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ルールを</a:t>
            </a:r>
            <a:r>
              <a:rPr lang="ja-JP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守</a:t>
            </a:r>
            <a:r>
              <a:rPr lang="ja-JP" alt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って</a:t>
            </a:r>
            <a:endParaRPr lang="en-US" altLang="ja-JP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D8D4C2-A663-E950-7715-40565C223DA5}"/>
              </a:ext>
            </a:extLst>
          </p:cNvPr>
          <p:cNvSpPr txBox="1"/>
          <p:nvPr/>
        </p:nvSpPr>
        <p:spPr>
          <a:xfrm>
            <a:off x="3499552" y="8963503"/>
            <a:ext cx="3531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み</a:t>
            </a:r>
            <a:r>
              <a:rPr kumimoji="0" lang="ja-JP" alt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ん</a:t>
            </a: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なで</a:t>
            </a:r>
            <a:r>
              <a:rPr kumimoji="0" lang="ja-JP" altLang="en-US" sz="36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楽</a:t>
            </a: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しもう！</a:t>
            </a:r>
            <a:endParaRPr kumimoji="0" lang="en-US" altLang="ja-JP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たぬき油性マジック" panose="02000600000000000000" pitchFamily="2" charset="-128"/>
              <a:ea typeface="たぬき油性マジック" panose="02000600000000000000" pitchFamily="2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A6068B-5C43-7984-6017-EE5EB049B28A}"/>
              </a:ext>
            </a:extLst>
          </p:cNvPr>
          <p:cNvSpPr txBox="1"/>
          <p:nvPr/>
        </p:nvSpPr>
        <p:spPr>
          <a:xfrm>
            <a:off x="3377307" y="7285515"/>
            <a:ext cx="353728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～主催者からのお願い～</a:t>
            </a:r>
            <a:endParaRPr kumimoji="0" lang="ja-JP" altLang="en-US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各種イベントは都合により</a:t>
            </a:r>
            <a:r>
              <a:rPr kumimoji="0" lang="ja-JP" altLang="en-US" sz="12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予告なく変更</a:t>
            </a: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等する場合があります。ご了承ください。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申し込みが必要なイベントの受付開始日は、教室内掲示板にてご案内しますのでご確認ください。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F2CFA80-1A00-EFFB-D3E1-26D70DDCA6B0}"/>
              </a:ext>
            </a:extLst>
          </p:cNvPr>
          <p:cNvSpPr/>
          <p:nvPr/>
        </p:nvSpPr>
        <p:spPr>
          <a:xfrm>
            <a:off x="208202" y="1804780"/>
            <a:ext cx="2584877" cy="2364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A05158-A195-73EA-6731-993D563F62A4}"/>
              </a:ext>
            </a:extLst>
          </p:cNvPr>
          <p:cNvSpPr/>
          <p:nvPr/>
        </p:nvSpPr>
        <p:spPr>
          <a:xfrm>
            <a:off x="3807813" y="4075623"/>
            <a:ext cx="2584877" cy="2364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D2A7A53-D5AA-F183-0C9A-059F25FE176F}"/>
              </a:ext>
            </a:extLst>
          </p:cNvPr>
          <p:cNvSpPr/>
          <p:nvPr/>
        </p:nvSpPr>
        <p:spPr>
          <a:xfrm>
            <a:off x="208202" y="6698127"/>
            <a:ext cx="2584877" cy="2364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7051B85C-5DB1-86D0-C53E-572773711952}"/>
              </a:ext>
            </a:extLst>
          </p:cNvPr>
          <p:cNvSpPr/>
          <p:nvPr/>
        </p:nvSpPr>
        <p:spPr>
          <a:xfrm>
            <a:off x="2337549" y="2443424"/>
            <a:ext cx="1149350" cy="108755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10/5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</a:rPr>
              <a:t>木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36C5B218-603E-5FCA-6F00-2950CB324AF7}"/>
              </a:ext>
            </a:extLst>
          </p:cNvPr>
          <p:cNvSpPr/>
          <p:nvPr/>
        </p:nvSpPr>
        <p:spPr>
          <a:xfrm>
            <a:off x="3263859" y="4714267"/>
            <a:ext cx="1149350" cy="108755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10/12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</a:rPr>
              <a:t>木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D29120DF-EC34-17CA-7BF3-918BC20F8BF2}"/>
              </a:ext>
            </a:extLst>
          </p:cNvPr>
          <p:cNvSpPr/>
          <p:nvPr/>
        </p:nvSpPr>
        <p:spPr>
          <a:xfrm>
            <a:off x="2184048" y="7345403"/>
            <a:ext cx="1149350" cy="108755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10/19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</a:rPr>
              <a:t>木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id="{13E4E742-1C3B-4C66-A6B3-B7DDBC301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2538" y="964248"/>
            <a:ext cx="1165166" cy="75152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0706750-0433-AC5F-13DB-030391371A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644643" y="2824117"/>
            <a:ext cx="1390956" cy="912815"/>
          </a:xfrm>
          <a:prstGeom prst="rect">
            <a:avLst/>
          </a:prstGeom>
        </p:spPr>
      </p:pic>
      <p:pic>
        <p:nvPicPr>
          <p:cNvPr id="24" name="グラフィックス 23">
            <a:extLst>
              <a:ext uri="{FF2B5EF4-FFF2-40B4-BE49-F238E27FC236}">
                <a16:creationId xmlns:a16="http://schemas.microsoft.com/office/drawing/2014/main" id="{86B300AC-CE2C-FE5E-F591-0AD609911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3214872" y="3408542"/>
            <a:ext cx="859543" cy="58580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482CF35-B8A7-0D0C-78ED-F27DD11F1E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>
            <a:off x="415825" y="4762747"/>
            <a:ext cx="1488082" cy="91281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93DB0DB9-B291-514F-43EA-8FC3F67509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265186" y="3298556"/>
            <a:ext cx="912815" cy="91281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04E579E5-A65A-A90B-875C-DB5922E10E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502732" y="5910942"/>
            <a:ext cx="912815" cy="91281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346A8B7C-2FFA-A2BE-0609-1518574220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229176" y="1221671"/>
            <a:ext cx="674731" cy="674731"/>
          </a:xfrm>
          <a:prstGeom prst="rect">
            <a:avLst/>
          </a:prstGeom>
        </p:spPr>
      </p:pic>
      <p:sp>
        <p:nvSpPr>
          <p:cNvPr id="3" name="テキスト ボックス 5">
            <a:extLst>
              <a:ext uri="{FF2B5EF4-FFF2-40B4-BE49-F238E27FC236}">
                <a16:creationId xmlns:a16="http://schemas.microsoft.com/office/drawing/2014/main" id="{6EA4EED5-72BF-0728-DA20-8A1D43DA66C9}"/>
              </a:ext>
            </a:extLst>
          </p:cNvPr>
          <p:cNvSpPr txBox="1"/>
          <p:nvPr/>
        </p:nvSpPr>
        <p:spPr>
          <a:xfrm>
            <a:off x="4413209" y="431761"/>
            <a:ext cx="1746334" cy="563905"/>
          </a:xfrm>
          <a:prstGeom prst="rect">
            <a:avLst/>
          </a:prstGeom>
          <a:noFill/>
          <a:ln w="57150" cmpd="dbl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～お問い合わせ先～</a:t>
            </a:r>
            <a:endParaRPr kumimoji="0" lang="ja-JP" altLang="en-US" sz="105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かぐやま</a:t>
            </a:r>
            <a:r>
              <a:rPr kumimoji="0" lang="ja-JP" altLang="en-US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放課後子ども教室</a:t>
            </a:r>
            <a:endParaRPr kumimoji="0" lang="ja-JP" altLang="en-US" sz="11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0" 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080-</a:t>
            </a:r>
            <a:r>
              <a:rPr lang="en-US" altLang="ja-JP" sz="8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5169-4268</a:t>
            </a:r>
            <a:r>
              <a:rPr kumimoji="0" lang="ja-JP" altLang="en-US" sz="7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0" lang="ja-JP" altLang="en-US" sz="9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 descr="http://www.qrcodeblog.com/date/qrcgi/perl/qr_img.cgi?d=http%3A%2F%2Fwww.nissin-assist.co.jp%2Fhoukago%2F&amp;e=H&amp;v=0&amp;s=2">
            <a:extLst>
              <a:ext uri="{FF2B5EF4-FFF2-40B4-BE49-F238E27FC236}">
                <a16:creationId xmlns:a16="http://schemas.microsoft.com/office/drawing/2014/main" id="{5D35A4F5-AE72-3BCE-3317-C56E923D9331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104" y="405863"/>
            <a:ext cx="650481" cy="59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36032F2-347C-3FFD-E6DB-6D744BA84CF4}"/>
              </a:ext>
            </a:extLst>
          </p:cNvPr>
          <p:cNvSpPr/>
          <p:nvPr/>
        </p:nvSpPr>
        <p:spPr>
          <a:xfrm>
            <a:off x="-7972" y="1916030"/>
            <a:ext cx="30373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DVD</a:t>
            </a:r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鑑賞会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1ECDCB6-8AEB-2174-2D69-F821ECFFC8B6}"/>
              </a:ext>
            </a:extLst>
          </p:cNvPr>
          <p:cNvSpPr/>
          <p:nvPr/>
        </p:nvSpPr>
        <p:spPr>
          <a:xfrm>
            <a:off x="723522" y="3654269"/>
            <a:ext cx="1542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9B844CD-D070-A575-017C-BDE302EDAEB9}"/>
              </a:ext>
            </a:extLst>
          </p:cNvPr>
          <p:cNvSpPr/>
          <p:nvPr/>
        </p:nvSpPr>
        <p:spPr>
          <a:xfrm>
            <a:off x="3723876" y="4226117"/>
            <a:ext cx="27527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読み聞かせ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B653B01-B2F4-8867-701F-F921FAE13190}"/>
              </a:ext>
            </a:extLst>
          </p:cNvPr>
          <p:cNvSpPr/>
          <p:nvPr/>
        </p:nvSpPr>
        <p:spPr>
          <a:xfrm>
            <a:off x="3775208" y="5795014"/>
            <a:ext cx="265008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出演：図書館ボランティア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5C41572-ED87-5E2E-42D2-ABB0663DC07C}"/>
              </a:ext>
            </a:extLst>
          </p:cNvPr>
          <p:cNvSpPr/>
          <p:nvPr/>
        </p:nvSpPr>
        <p:spPr>
          <a:xfrm>
            <a:off x="4340349" y="6064573"/>
            <a:ext cx="1542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A5F74D6-77E5-E33F-F93F-FDDE06F6719F}"/>
              </a:ext>
            </a:extLst>
          </p:cNvPr>
          <p:cNvSpPr/>
          <p:nvPr/>
        </p:nvSpPr>
        <p:spPr>
          <a:xfrm>
            <a:off x="-15944" y="6798088"/>
            <a:ext cx="303735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リズミカル体操</a:t>
            </a:r>
            <a:endParaRPr lang="ja-JP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430C132-57FA-3BB4-2B87-A72EE1F5EF75}"/>
              </a:ext>
            </a:extLst>
          </p:cNvPr>
          <p:cNvSpPr/>
          <p:nvPr/>
        </p:nvSpPr>
        <p:spPr>
          <a:xfrm>
            <a:off x="774017" y="8430519"/>
            <a:ext cx="144142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講師；沼本佳子</a:t>
            </a:r>
            <a:endParaRPr lang="ja-JP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5279BE2A-5EF6-B548-6F8A-5A3A6DEF8819}"/>
              </a:ext>
            </a:extLst>
          </p:cNvPr>
          <p:cNvSpPr/>
          <p:nvPr/>
        </p:nvSpPr>
        <p:spPr>
          <a:xfrm>
            <a:off x="705121" y="8660398"/>
            <a:ext cx="1542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A68EAD49-E17D-D2B7-F05A-647429EA82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51897" y="2435899"/>
            <a:ext cx="1149350" cy="117411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AC525CE0-93EF-4A1D-9C9E-F8CDE9DA413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88829" y="7381616"/>
            <a:ext cx="1330656" cy="984885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29ACD110-F3EA-8C60-EEB2-6F3B0EB12C2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4591898" y="4838276"/>
            <a:ext cx="1151181" cy="8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4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7C4B873-24EE-61CE-E684-092A7CF46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85" r="51551"/>
          <a:stretch/>
        </p:blipFill>
        <p:spPr>
          <a:xfrm>
            <a:off x="6857" y="0"/>
            <a:ext cx="6858000" cy="9906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8369B4-5397-400A-934F-62E37F9A2766}"/>
              </a:ext>
            </a:extLst>
          </p:cNvPr>
          <p:cNvSpPr txBox="1"/>
          <p:nvPr/>
        </p:nvSpPr>
        <p:spPr>
          <a:xfrm>
            <a:off x="104547" y="6076"/>
            <a:ext cx="5615354" cy="145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>
                <a:solidFill>
                  <a:prstClr val="black"/>
                </a:solidFill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なしのき</a:t>
            </a: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放課後</a:t>
            </a:r>
            <a:br>
              <a:rPr kumimoji="0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</a:b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　　　子ども通信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D2C9870-632B-40D7-98A1-96C71021B44B}"/>
              </a:ext>
            </a:extLst>
          </p:cNvPr>
          <p:cNvSpPr/>
          <p:nvPr/>
        </p:nvSpPr>
        <p:spPr>
          <a:xfrm>
            <a:off x="4814527" y="42885"/>
            <a:ext cx="204347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2022</a:t>
            </a:r>
            <a:r>
              <a:rPr lang="en-US" altLang="ja-JP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-10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月発行</a:t>
            </a:r>
          </a:p>
        </p:txBody>
      </p:sp>
      <p:sp>
        <p:nvSpPr>
          <p:cNvPr id="28" name="テキスト ボックス 5">
            <a:extLst>
              <a:ext uri="{FF2B5EF4-FFF2-40B4-BE49-F238E27FC236}">
                <a16:creationId xmlns:a16="http://schemas.microsoft.com/office/drawing/2014/main" id="{4BA90950-6741-D3D2-C0B7-47FACD25DB06}"/>
              </a:ext>
            </a:extLst>
          </p:cNvPr>
          <p:cNvSpPr txBox="1"/>
          <p:nvPr/>
        </p:nvSpPr>
        <p:spPr>
          <a:xfrm>
            <a:off x="4544567" y="361857"/>
            <a:ext cx="1746334" cy="563905"/>
          </a:xfrm>
          <a:prstGeom prst="rect">
            <a:avLst/>
          </a:prstGeom>
          <a:noFill/>
          <a:ln w="57150" cmpd="dbl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～お問い合わせ先～</a:t>
            </a:r>
            <a:endParaRPr kumimoji="0" lang="ja-JP" altLang="en-US" sz="105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なしのき</a:t>
            </a:r>
            <a:r>
              <a:rPr kumimoji="0" lang="ja-JP" altLang="en-US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放課後子ども教室</a:t>
            </a:r>
            <a:endParaRPr kumimoji="0" lang="ja-JP" altLang="en-US" sz="11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0" 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080-</a:t>
            </a:r>
            <a:r>
              <a:rPr lang="en-US" altLang="ja-JP" sz="8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5169-4271</a:t>
            </a:r>
            <a:r>
              <a:rPr kumimoji="0" lang="ja-JP" altLang="en-US" sz="7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0" lang="ja-JP" altLang="en-US" sz="9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9" name="図 28" descr="http://www.qrcodeblog.com/date/qrcgi/perl/qr_img.cgi?d=http%3A%2F%2Fwww.nissin-assist.co.jp%2Fhoukago%2F&amp;e=H&amp;v=0&amp;s=2">
            <a:extLst>
              <a:ext uri="{FF2B5EF4-FFF2-40B4-BE49-F238E27FC236}">
                <a16:creationId xmlns:a16="http://schemas.microsoft.com/office/drawing/2014/main" id="{7AD1CF89-DE22-643B-E5D1-C0B749A5F69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177" y="396701"/>
            <a:ext cx="606309" cy="4999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65D9168-789A-3DF4-A0E2-E8F93077E1D8}"/>
              </a:ext>
            </a:extLst>
          </p:cNvPr>
          <p:cNvSpPr/>
          <p:nvPr/>
        </p:nvSpPr>
        <p:spPr>
          <a:xfrm>
            <a:off x="3587371" y="8379986"/>
            <a:ext cx="3160237" cy="13394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DA9FA0-AEB8-FE53-4F50-EE2834EF7D25}"/>
              </a:ext>
            </a:extLst>
          </p:cNvPr>
          <p:cNvSpPr txBox="1"/>
          <p:nvPr/>
        </p:nvSpPr>
        <p:spPr>
          <a:xfrm>
            <a:off x="3342504" y="8403372"/>
            <a:ext cx="3515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ルールを</a:t>
            </a:r>
            <a:r>
              <a:rPr lang="ja-JP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守</a:t>
            </a:r>
            <a:r>
              <a:rPr lang="ja-JP" alt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って</a:t>
            </a:r>
            <a:endParaRPr lang="en-US" altLang="ja-JP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D8D4C2-A663-E950-7715-40565C223DA5}"/>
              </a:ext>
            </a:extLst>
          </p:cNvPr>
          <p:cNvSpPr txBox="1"/>
          <p:nvPr/>
        </p:nvSpPr>
        <p:spPr>
          <a:xfrm>
            <a:off x="3499552" y="8963503"/>
            <a:ext cx="3531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み</a:t>
            </a:r>
            <a:r>
              <a:rPr kumimoji="0" lang="ja-JP" alt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ん</a:t>
            </a: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なで</a:t>
            </a:r>
            <a:r>
              <a:rPr kumimoji="0" lang="ja-JP" altLang="en-US" sz="36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楽</a:t>
            </a: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しもう！</a:t>
            </a:r>
            <a:endParaRPr kumimoji="0" lang="en-US" altLang="ja-JP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たぬき油性マジック" panose="02000600000000000000" pitchFamily="2" charset="-128"/>
              <a:ea typeface="たぬき油性マジック" panose="02000600000000000000" pitchFamily="2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A6068B-5C43-7984-6017-EE5EB049B28A}"/>
              </a:ext>
            </a:extLst>
          </p:cNvPr>
          <p:cNvSpPr txBox="1"/>
          <p:nvPr/>
        </p:nvSpPr>
        <p:spPr>
          <a:xfrm>
            <a:off x="3377307" y="7285515"/>
            <a:ext cx="353728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～主催者からのお願い～</a:t>
            </a:r>
            <a:endParaRPr kumimoji="0" lang="ja-JP" altLang="en-US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各種イベントは都合により</a:t>
            </a:r>
            <a:r>
              <a:rPr kumimoji="0" lang="ja-JP" altLang="en-US" sz="12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予告なく変更</a:t>
            </a: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等する場合があります。ご了承ください。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申し込みが必要なイベントの受付開始日は、教室内掲示板にてご案内しますのでご確認ください。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F2CFA80-1A00-EFFB-D3E1-26D70DDCA6B0}"/>
              </a:ext>
            </a:extLst>
          </p:cNvPr>
          <p:cNvSpPr/>
          <p:nvPr/>
        </p:nvSpPr>
        <p:spPr>
          <a:xfrm>
            <a:off x="172490" y="1810741"/>
            <a:ext cx="2584877" cy="2364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A05158-A195-73EA-6731-993D563F62A4}"/>
              </a:ext>
            </a:extLst>
          </p:cNvPr>
          <p:cNvSpPr/>
          <p:nvPr/>
        </p:nvSpPr>
        <p:spPr>
          <a:xfrm>
            <a:off x="3807813" y="4075623"/>
            <a:ext cx="2584877" cy="2364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D2A7A53-D5AA-F183-0C9A-059F25FE176F}"/>
              </a:ext>
            </a:extLst>
          </p:cNvPr>
          <p:cNvSpPr/>
          <p:nvPr/>
        </p:nvSpPr>
        <p:spPr>
          <a:xfrm>
            <a:off x="208202" y="6698127"/>
            <a:ext cx="2584877" cy="2364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7051B85C-5DB1-86D0-C53E-572773711952}"/>
              </a:ext>
            </a:extLst>
          </p:cNvPr>
          <p:cNvSpPr/>
          <p:nvPr/>
        </p:nvSpPr>
        <p:spPr>
          <a:xfrm>
            <a:off x="2337549" y="2443424"/>
            <a:ext cx="1149350" cy="108755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10/5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</a:rPr>
              <a:t>木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36C5B218-603E-5FCA-6F00-2950CB324AF7}"/>
              </a:ext>
            </a:extLst>
          </p:cNvPr>
          <p:cNvSpPr/>
          <p:nvPr/>
        </p:nvSpPr>
        <p:spPr>
          <a:xfrm>
            <a:off x="3255652" y="4702274"/>
            <a:ext cx="1149350" cy="108755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10/12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</a:rPr>
              <a:t>木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D29120DF-EC34-17CA-7BF3-918BC20F8BF2}"/>
              </a:ext>
            </a:extLst>
          </p:cNvPr>
          <p:cNvSpPr/>
          <p:nvPr/>
        </p:nvSpPr>
        <p:spPr>
          <a:xfrm>
            <a:off x="2234524" y="7344524"/>
            <a:ext cx="1149350" cy="108755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10/19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</a:rPr>
              <a:t>木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id="{13E4E742-1C3B-4C66-A6B3-B7DDBC301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22538" y="964248"/>
            <a:ext cx="1165166" cy="75152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0706750-0433-AC5F-13DB-030391371A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882852" y="2760018"/>
            <a:ext cx="1390956" cy="912815"/>
          </a:xfrm>
          <a:prstGeom prst="rect">
            <a:avLst/>
          </a:prstGeom>
        </p:spPr>
      </p:pic>
      <p:pic>
        <p:nvPicPr>
          <p:cNvPr id="24" name="グラフィックス 23">
            <a:extLst>
              <a:ext uri="{FF2B5EF4-FFF2-40B4-BE49-F238E27FC236}">
                <a16:creationId xmlns:a16="http://schemas.microsoft.com/office/drawing/2014/main" id="{86B300AC-CE2C-FE5E-F591-0AD6099114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3319715" y="3324836"/>
            <a:ext cx="1021225" cy="695994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482CF35-B8A7-0D0C-78ED-F27DD11F1E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flipH="1">
            <a:off x="415825" y="4762747"/>
            <a:ext cx="1488082" cy="91281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93DB0DB9-B291-514F-43EA-8FC3F67509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265186" y="3288551"/>
            <a:ext cx="912815" cy="91281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04E579E5-A65A-A90B-875C-DB5922E10E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443513" y="5921305"/>
            <a:ext cx="912815" cy="91281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346A8B7C-2FFA-A2BE-0609-1518574220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229176" y="1221671"/>
            <a:ext cx="674731" cy="67473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FB6460E-5867-4AF9-171D-84A467A7E7D2}"/>
              </a:ext>
            </a:extLst>
          </p:cNvPr>
          <p:cNvSpPr/>
          <p:nvPr/>
        </p:nvSpPr>
        <p:spPr>
          <a:xfrm>
            <a:off x="-75164" y="1877923"/>
            <a:ext cx="303735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キッズヨガ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E059FAB-1D7D-972F-4A7D-F6C67AA0EAA3}"/>
              </a:ext>
            </a:extLst>
          </p:cNvPr>
          <p:cNvSpPr/>
          <p:nvPr/>
        </p:nvSpPr>
        <p:spPr>
          <a:xfrm>
            <a:off x="3562737" y="4176865"/>
            <a:ext cx="30373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プリント遊び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AE71089-1F21-94A3-E3B9-71ADEDB02B78}"/>
              </a:ext>
            </a:extLst>
          </p:cNvPr>
          <p:cNvSpPr/>
          <p:nvPr/>
        </p:nvSpPr>
        <p:spPr>
          <a:xfrm>
            <a:off x="4293853" y="5909969"/>
            <a:ext cx="1542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9BDF6CE-27A2-4AC3-FD4E-A823C8757709}"/>
              </a:ext>
            </a:extLst>
          </p:cNvPr>
          <p:cNvSpPr/>
          <p:nvPr/>
        </p:nvSpPr>
        <p:spPr>
          <a:xfrm>
            <a:off x="126722" y="6727985"/>
            <a:ext cx="27750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DVD</a:t>
            </a:r>
            <a:r>
              <a:rPr lang="ja-JP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鑑賞会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4E52176-A457-70D4-07EF-38A464B10B78}"/>
              </a:ext>
            </a:extLst>
          </p:cNvPr>
          <p:cNvSpPr/>
          <p:nvPr/>
        </p:nvSpPr>
        <p:spPr>
          <a:xfrm>
            <a:off x="705121" y="8602238"/>
            <a:ext cx="1542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9921DD9-A0F2-68E2-98AC-578C3D60E9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114195" y="2344810"/>
            <a:ext cx="669298" cy="1072591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13DF8B3-0262-B258-92DE-306E136BCCD1}"/>
              </a:ext>
            </a:extLst>
          </p:cNvPr>
          <p:cNvSpPr/>
          <p:nvPr/>
        </p:nvSpPr>
        <p:spPr>
          <a:xfrm>
            <a:off x="638366" y="3522803"/>
            <a:ext cx="162095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講師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：平野智子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D908D8CB-1712-F239-B834-125D044F679D}"/>
              </a:ext>
            </a:extLst>
          </p:cNvPr>
          <p:cNvSpPr/>
          <p:nvPr/>
        </p:nvSpPr>
        <p:spPr>
          <a:xfrm>
            <a:off x="668526" y="3786429"/>
            <a:ext cx="1542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7B40B4A7-C9A9-4DC8-7FA0-989507667F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24306" y="7372592"/>
            <a:ext cx="1149350" cy="1174117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FCF0C87-8F62-8E6F-CDD9-40275E54E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27" y="4693323"/>
            <a:ext cx="978154" cy="108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840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7C4B873-24EE-61CE-E684-092A7CF46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85" r="51551"/>
          <a:stretch/>
        </p:blipFill>
        <p:spPr>
          <a:xfrm>
            <a:off x="-7972" y="-2498"/>
            <a:ext cx="6858000" cy="9906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8369B4-5397-400A-934F-62E37F9A2766}"/>
              </a:ext>
            </a:extLst>
          </p:cNvPr>
          <p:cNvSpPr txBox="1"/>
          <p:nvPr/>
        </p:nvSpPr>
        <p:spPr>
          <a:xfrm>
            <a:off x="173415" y="-2498"/>
            <a:ext cx="5615354" cy="145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あかいけ放課後</a:t>
            </a:r>
            <a:br>
              <a:rPr kumimoji="0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</a:b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　　　子ども通信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D2C9870-632B-40D7-98A1-96C71021B44B}"/>
              </a:ext>
            </a:extLst>
          </p:cNvPr>
          <p:cNvSpPr/>
          <p:nvPr/>
        </p:nvSpPr>
        <p:spPr>
          <a:xfrm>
            <a:off x="4814527" y="42885"/>
            <a:ext cx="204347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2022</a:t>
            </a:r>
            <a:r>
              <a:rPr lang="en-US" altLang="ja-JP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-10</a:t>
            </a:r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月発行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65D9168-789A-3DF4-A0E2-E8F93077E1D8}"/>
              </a:ext>
            </a:extLst>
          </p:cNvPr>
          <p:cNvSpPr/>
          <p:nvPr/>
        </p:nvSpPr>
        <p:spPr>
          <a:xfrm>
            <a:off x="3587371" y="8379986"/>
            <a:ext cx="3160237" cy="13394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DA9FA0-AEB8-FE53-4F50-EE2834EF7D25}"/>
              </a:ext>
            </a:extLst>
          </p:cNvPr>
          <p:cNvSpPr txBox="1"/>
          <p:nvPr/>
        </p:nvSpPr>
        <p:spPr>
          <a:xfrm>
            <a:off x="3342504" y="8403372"/>
            <a:ext cx="3515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ルールを</a:t>
            </a:r>
            <a:r>
              <a:rPr lang="ja-JP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守</a:t>
            </a:r>
            <a:r>
              <a:rPr lang="ja-JP" alt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って</a:t>
            </a:r>
            <a:endParaRPr lang="en-US" altLang="ja-JP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D8D4C2-A663-E950-7715-40565C223DA5}"/>
              </a:ext>
            </a:extLst>
          </p:cNvPr>
          <p:cNvSpPr txBox="1"/>
          <p:nvPr/>
        </p:nvSpPr>
        <p:spPr>
          <a:xfrm>
            <a:off x="3499552" y="8963503"/>
            <a:ext cx="3531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み</a:t>
            </a:r>
            <a:r>
              <a:rPr kumimoji="0" lang="ja-JP" alt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ん</a:t>
            </a: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なで</a:t>
            </a:r>
            <a:r>
              <a:rPr kumimoji="0" lang="ja-JP" altLang="en-US" sz="36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楽</a:t>
            </a:r>
            <a:r>
              <a:rPr kumimoji="0" lang="ja-JP" alt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たぬき油性マジック" panose="02000600000000000000" pitchFamily="2" charset="-128"/>
                <a:ea typeface="たぬき油性マジック" panose="02000600000000000000" pitchFamily="2" charset="-128"/>
                <a:cs typeface="+mn-cs"/>
              </a:rPr>
              <a:t>しもう！</a:t>
            </a:r>
            <a:endParaRPr kumimoji="0" lang="en-US" altLang="ja-JP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たぬき油性マジック" panose="02000600000000000000" pitchFamily="2" charset="-128"/>
              <a:ea typeface="たぬき油性マジック" panose="02000600000000000000" pitchFamily="2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A6068B-5C43-7984-6017-EE5EB049B28A}"/>
              </a:ext>
            </a:extLst>
          </p:cNvPr>
          <p:cNvSpPr txBox="1"/>
          <p:nvPr/>
        </p:nvSpPr>
        <p:spPr>
          <a:xfrm>
            <a:off x="3377307" y="7285515"/>
            <a:ext cx="353728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～主催者からのお願い～</a:t>
            </a:r>
            <a:endParaRPr kumimoji="0" lang="ja-JP" altLang="en-US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各種イベントは都合により</a:t>
            </a:r>
            <a:r>
              <a:rPr kumimoji="0" lang="ja-JP" altLang="en-US" sz="12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予告なく変更</a:t>
            </a: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等する場合があります。ご了承ください。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申し込みが必要なイベントの受付開始日は、教室内掲示板にてご案内しますのでご確認ください。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F2CFA80-1A00-EFFB-D3E1-26D70DDCA6B0}"/>
              </a:ext>
            </a:extLst>
          </p:cNvPr>
          <p:cNvSpPr/>
          <p:nvPr/>
        </p:nvSpPr>
        <p:spPr>
          <a:xfrm>
            <a:off x="208202" y="1804780"/>
            <a:ext cx="2584877" cy="2364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A05158-A195-73EA-6731-993D563F62A4}"/>
              </a:ext>
            </a:extLst>
          </p:cNvPr>
          <p:cNvSpPr/>
          <p:nvPr/>
        </p:nvSpPr>
        <p:spPr>
          <a:xfrm>
            <a:off x="3807813" y="4075623"/>
            <a:ext cx="2584877" cy="2364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D2A7A53-D5AA-F183-0C9A-059F25FE176F}"/>
              </a:ext>
            </a:extLst>
          </p:cNvPr>
          <p:cNvSpPr/>
          <p:nvPr/>
        </p:nvSpPr>
        <p:spPr>
          <a:xfrm>
            <a:off x="208202" y="6698127"/>
            <a:ext cx="2584877" cy="2364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7051B85C-5DB1-86D0-C53E-572773711952}"/>
              </a:ext>
            </a:extLst>
          </p:cNvPr>
          <p:cNvSpPr/>
          <p:nvPr/>
        </p:nvSpPr>
        <p:spPr>
          <a:xfrm>
            <a:off x="2337549" y="2443424"/>
            <a:ext cx="1149350" cy="108755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10/12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</a:rPr>
              <a:t>木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36C5B218-603E-5FCA-6F00-2950CB324AF7}"/>
              </a:ext>
            </a:extLst>
          </p:cNvPr>
          <p:cNvSpPr/>
          <p:nvPr/>
        </p:nvSpPr>
        <p:spPr>
          <a:xfrm>
            <a:off x="3167694" y="4713459"/>
            <a:ext cx="1149350" cy="108755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10/19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</a:rPr>
              <a:t>木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D29120DF-EC34-17CA-7BF3-918BC20F8BF2}"/>
              </a:ext>
            </a:extLst>
          </p:cNvPr>
          <p:cNvSpPr/>
          <p:nvPr/>
        </p:nvSpPr>
        <p:spPr>
          <a:xfrm>
            <a:off x="2184048" y="7345403"/>
            <a:ext cx="1149350" cy="108755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10/26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</a:rPr>
              <a:t>木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id="{13E4E742-1C3B-4C66-A6B3-B7DDBC301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2538" y="964248"/>
            <a:ext cx="1165166" cy="75152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0706750-0433-AC5F-13DB-030391371A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28784" y="4583495"/>
            <a:ext cx="1855264" cy="1217517"/>
          </a:xfrm>
          <a:prstGeom prst="rect">
            <a:avLst/>
          </a:prstGeom>
        </p:spPr>
      </p:pic>
      <p:pic>
        <p:nvPicPr>
          <p:cNvPr id="24" name="グラフィックス 23">
            <a:extLst>
              <a:ext uri="{FF2B5EF4-FFF2-40B4-BE49-F238E27FC236}">
                <a16:creationId xmlns:a16="http://schemas.microsoft.com/office/drawing/2014/main" id="{86B300AC-CE2C-FE5E-F591-0AD609911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3232803" y="3339973"/>
            <a:ext cx="1016059" cy="692474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482CF35-B8A7-0D0C-78ED-F27DD11F1E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>
            <a:off x="4987745" y="1084663"/>
            <a:ext cx="982411" cy="602628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93DB0DB9-B291-514F-43EA-8FC3F67509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265186" y="3288551"/>
            <a:ext cx="912815" cy="91281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04E579E5-A65A-A90B-875C-DB5922E10E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683504" y="5882776"/>
            <a:ext cx="912815" cy="91281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346A8B7C-2FFA-A2BE-0609-1518574220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229176" y="1221671"/>
            <a:ext cx="674731" cy="674731"/>
          </a:xfrm>
          <a:prstGeom prst="rect">
            <a:avLst/>
          </a:prstGeom>
        </p:spPr>
      </p:pic>
      <p:sp>
        <p:nvSpPr>
          <p:cNvPr id="3" name="テキスト ボックス 5">
            <a:extLst>
              <a:ext uri="{FF2B5EF4-FFF2-40B4-BE49-F238E27FC236}">
                <a16:creationId xmlns:a16="http://schemas.microsoft.com/office/drawing/2014/main" id="{9268E48E-A9B2-8E0C-5FFD-DC5511830EC9}"/>
              </a:ext>
            </a:extLst>
          </p:cNvPr>
          <p:cNvSpPr txBox="1"/>
          <p:nvPr/>
        </p:nvSpPr>
        <p:spPr>
          <a:xfrm>
            <a:off x="4538629" y="422976"/>
            <a:ext cx="1746334" cy="563905"/>
          </a:xfrm>
          <a:prstGeom prst="rect">
            <a:avLst/>
          </a:prstGeom>
          <a:noFill/>
          <a:ln w="57150" cmpd="dbl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～お問い合わせ先～</a:t>
            </a:r>
            <a:endParaRPr kumimoji="0" lang="ja-JP" altLang="en-US" sz="105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あかいけ</a:t>
            </a:r>
            <a:r>
              <a:rPr kumimoji="0" lang="ja-JP" altLang="en-US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放課後子ども教室</a:t>
            </a:r>
            <a:endParaRPr kumimoji="0" lang="ja-JP" altLang="en-US" sz="11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0" lang="en-US" sz="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080-</a:t>
            </a:r>
            <a:r>
              <a:rPr lang="en-US" altLang="ja-JP" sz="800" b="1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6965-5522</a:t>
            </a:r>
            <a:r>
              <a:rPr kumimoji="0" lang="ja-JP" altLang="en-US" sz="7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0" lang="ja-JP" altLang="en-US" sz="9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 descr="http://www.qrcodeblog.com/date/qrcgi/perl/qr_img.cgi?d=http%3A%2F%2Fwww.nissin-assist.co.jp%2Fhoukago%2F&amp;e=H&amp;v=0&amp;s=2">
            <a:extLst>
              <a:ext uri="{FF2B5EF4-FFF2-40B4-BE49-F238E27FC236}">
                <a16:creationId xmlns:a16="http://schemas.microsoft.com/office/drawing/2014/main" id="{CF1AC099-42AF-3DCB-5ED7-0053AC4D0101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147" y="457600"/>
            <a:ext cx="557461" cy="5531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6049EF3-8243-2BDB-25B3-72075CD688E4}"/>
              </a:ext>
            </a:extLst>
          </p:cNvPr>
          <p:cNvSpPr/>
          <p:nvPr/>
        </p:nvSpPr>
        <p:spPr>
          <a:xfrm>
            <a:off x="3905278" y="4182242"/>
            <a:ext cx="237725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子ども条例を知ろう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1B7E51E-44A7-750A-4E7E-12D501A23CCE}"/>
              </a:ext>
            </a:extLst>
          </p:cNvPr>
          <p:cNvSpPr/>
          <p:nvPr/>
        </p:nvSpPr>
        <p:spPr>
          <a:xfrm>
            <a:off x="3980406" y="5775914"/>
            <a:ext cx="233108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出演：</a:t>
            </a:r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日進市子育て支援課</a:t>
            </a:r>
            <a:endParaRPr lang="ja-JP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7D4B584-1F54-D26C-6C3C-258492E04FEA}"/>
              </a:ext>
            </a:extLst>
          </p:cNvPr>
          <p:cNvSpPr/>
          <p:nvPr/>
        </p:nvSpPr>
        <p:spPr>
          <a:xfrm>
            <a:off x="693069" y="3804611"/>
            <a:ext cx="1542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F7632F4-3481-D68B-7F6F-18EB41189E12}"/>
              </a:ext>
            </a:extLst>
          </p:cNvPr>
          <p:cNvSpPr/>
          <p:nvPr/>
        </p:nvSpPr>
        <p:spPr>
          <a:xfrm>
            <a:off x="4329045" y="6088680"/>
            <a:ext cx="1542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A4A9371-1930-E62B-C01B-4CCF3E4E229D}"/>
              </a:ext>
            </a:extLst>
          </p:cNvPr>
          <p:cNvSpPr/>
          <p:nvPr/>
        </p:nvSpPr>
        <p:spPr>
          <a:xfrm>
            <a:off x="384197" y="1878051"/>
            <a:ext cx="21601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キッズヨガ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B7D403AF-619E-4F5B-1717-0207D809D67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129625" y="2410406"/>
            <a:ext cx="669298" cy="1072591"/>
          </a:xfrm>
          <a:prstGeom prst="rect">
            <a:avLst/>
          </a:prstGeom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C29D572-50C4-C1C8-B492-83F5D896B489}"/>
              </a:ext>
            </a:extLst>
          </p:cNvPr>
          <p:cNvSpPr/>
          <p:nvPr/>
        </p:nvSpPr>
        <p:spPr>
          <a:xfrm>
            <a:off x="690160" y="3511030"/>
            <a:ext cx="162095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講師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：平野智子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4698D34-A4F6-6CC4-3BDA-F81BBD7C2903}"/>
              </a:ext>
            </a:extLst>
          </p:cNvPr>
          <p:cNvSpPr/>
          <p:nvPr/>
        </p:nvSpPr>
        <p:spPr>
          <a:xfrm>
            <a:off x="739387" y="8586396"/>
            <a:ext cx="1542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15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～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16</a:t>
            </a:r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：</a:t>
            </a:r>
            <a:r>
              <a:rPr lang="en-US" altLang="ja-JP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00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A86D7EEE-44CE-F008-F39C-E911D6FDC3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70158" y="7349793"/>
            <a:ext cx="1149350" cy="1174117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8E62864-13F0-AD79-7557-DCA263DE774F}"/>
              </a:ext>
            </a:extLst>
          </p:cNvPr>
          <p:cNvSpPr/>
          <p:nvPr/>
        </p:nvSpPr>
        <p:spPr>
          <a:xfrm>
            <a:off x="434645" y="6787741"/>
            <a:ext cx="21601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DVD</a:t>
            </a:r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鑑賞会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39" name="吹き出し: 角を丸めた四角形 38">
            <a:extLst>
              <a:ext uri="{FF2B5EF4-FFF2-40B4-BE49-F238E27FC236}">
                <a16:creationId xmlns:a16="http://schemas.microsoft.com/office/drawing/2014/main" id="{B5729CC2-B5A4-7A0C-7D7F-61038CC824C6}"/>
              </a:ext>
            </a:extLst>
          </p:cNvPr>
          <p:cNvSpPr/>
          <p:nvPr/>
        </p:nvSpPr>
        <p:spPr>
          <a:xfrm>
            <a:off x="3565324" y="1855470"/>
            <a:ext cx="3084474" cy="1286010"/>
          </a:xfrm>
          <a:prstGeom prst="wedgeRoundRectCallout">
            <a:avLst>
              <a:gd name="adj1" fmla="val 22450"/>
              <a:gd name="adj2" fmla="val 6313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「子ども条例を知ろう」は</a:t>
            </a:r>
            <a:r>
              <a:rPr kumimoji="1" lang="en-US" altLang="ja-JP" dirty="0">
                <a:solidFill>
                  <a:schemeClr val="tx1"/>
                </a:solidFill>
              </a:rPr>
              <a:t>10/26(</a:t>
            </a:r>
            <a:r>
              <a:rPr kumimoji="1" lang="ja-JP" altLang="en-US" dirty="0">
                <a:solidFill>
                  <a:schemeClr val="tx1"/>
                </a:solidFill>
              </a:rPr>
              <a:t>木</a:t>
            </a:r>
            <a:r>
              <a:rPr kumimoji="1" lang="en-US" altLang="ja-JP" dirty="0">
                <a:solidFill>
                  <a:schemeClr val="tx1"/>
                </a:solidFill>
              </a:rPr>
              <a:t>)</a:t>
            </a:r>
            <a:r>
              <a:rPr kumimoji="1" lang="ja-JP" altLang="en-US" dirty="0">
                <a:solidFill>
                  <a:schemeClr val="tx1"/>
                </a:solidFill>
              </a:rPr>
              <a:t>に児童クラブでも開催するよ！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5F5AE61-6D14-B382-ACBE-E488E34BBCAC}"/>
              </a:ext>
            </a:extLst>
          </p:cNvPr>
          <p:cNvGrpSpPr/>
          <p:nvPr/>
        </p:nvGrpSpPr>
        <p:grpSpPr>
          <a:xfrm>
            <a:off x="4351740" y="4638404"/>
            <a:ext cx="1559122" cy="1102709"/>
            <a:chOff x="4351740" y="4638404"/>
            <a:chExt cx="1559122" cy="1102709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01FDCC47-3D9F-F436-54DA-70AD4831EA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740" y="4643393"/>
              <a:ext cx="815749" cy="1097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362E47F8-572E-CB71-344B-A54F8AC9D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561" y="4638404"/>
              <a:ext cx="803301" cy="1080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2716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4494</TotalTime>
  <Words>1163</Words>
  <Application>Microsoft Office PowerPoint</Application>
  <PresentationFormat>A4 210 x 297 mm</PresentationFormat>
  <Paragraphs>234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Meiryo UI</vt:lpstr>
      <vt:lpstr>Tanuki Permanent Marker</vt:lpstr>
      <vt:lpstr>たぬき油性マジック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にし放課後 　　子ども通信</dc:title>
  <dc:creator>soumu_sub</dc:creator>
  <cp:lastModifiedBy>soumu_sub</cp:lastModifiedBy>
  <cp:revision>117</cp:revision>
  <cp:lastPrinted>2023-09-15T04:05:12Z</cp:lastPrinted>
  <dcterms:created xsi:type="dcterms:W3CDTF">2021-10-13T23:36:08Z</dcterms:created>
  <dcterms:modified xsi:type="dcterms:W3CDTF">2023-09-20T05:46:12Z</dcterms:modified>
</cp:coreProperties>
</file>